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19"/>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Century Gothic" panose="020B0502020202020204" pitchFamily="34" charset="0"/>
      <p:regular r:id="rId24"/>
      <p:bold r:id="rId25"/>
      <p:italic r:id="rId26"/>
      <p:boldItalic r:id="rId27"/>
    </p:embeddedFont>
  </p:embeddedFontLst>
  <p:custDataLst>
    <p:tags r:id="rId2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9" d="100"/>
          <a:sy n="99" d="100"/>
        </p:scale>
        <p:origin x="108"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7.fntdata"/><Relationship Id="rId3" Type="http://schemas.openxmlformats.org/officeDocument/2006/relationships/customXml" Target="../customXml/item3.xml"/><Relationship Id="rId21" Type="http://schemas.openxmlformats.org/officeDocument/2006/relationships/font" Target="fonts/font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0.m4a"/><Relationship Id="rId7" Type="http://schemas.openxmlformats.org/officeDocument/2006/relationships/image" Target="../media/image3.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hyperlink" Target="https://www.appdynamics.com/topics/what-is-devsecops" TargetMode="External"/><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4.m4a"/><Relationship Id="rId7" Type="http://schemas.openxmlformats.org/officeDocument/2006/relationships/image" Target="../media/image3.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hyperlink" Target="https://www.youtube.com/watch?v=vaEXHX2IFHg" TargetMode="External"/><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6.m4a"/><Relationship Id="rId7" Type="http://schemas.openxmlformats.org/officeDocument/2006/relationships/image" Target="../media/image3.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hyperlink" Target="https://whatis.techtarget.com/definition/data-in-motion" TargetMode="External"/><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3.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8.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dirty="0"/>
              <a:t>Green Pace</a:t>
            </a:r>
            <a:endParaRPr dirty="0"/>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Bradley Byard</a:t>
            </a:r>
            <a:endParaRPr dirty="0"/>
          </a:p>
          <a:p>
            <a:pPr marL="0" lvl="0" indent="0" algn="l" rtl="0">
              <a:lnSpc>
                <a:spcPct val="70000"/>
              </a:lnSpc>
              <a:spcBef>
                <a:spcPts val="1000"/>
              </a:spcBef>
              <a:spcAft>
                <a:spcPts val="0"/>
              </a:spcAft>
              <a:buClr>
                <a:schemeClr val="lt1"/>
              </a:buClr>
              <a:buSzPts val="1850"/>
              <a:buNone/>
            </a:pPr>
            <a:endParaRPr sz="1850" i="1" dirty="0"/>
          </a:p>
          <a:p>
            <a:pPr marL="0" lvl="0" indent="0" algn="l" rtl="0">
              <a:lnSpc>
                <a:spcPct val="70000"/>
              </a:lnSpc>
              <a:spcBef>
                <a:spcPts val="1000"/>
              </a:spcBef>
              <a:spcAft>
                <a:spcPts val="0"/>
              </a:spcAft>
              <a:buSzPts val="1850"/>
              <a:buNone/>
            </a:pP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7" name="Audio 6">
            <a:hlinkClick r:id="" action="ppaction://media"/>
            <a:extLst>
              <a:ext uri="{FF2B5EF4-FFF2-40B4-BE49-F238E27FC236}">
                <a16:creationId xmlns:a16="http://schemas.microsoft.com/office/drawing/2014/main" id="{25FD610A-FDB1-4BD7-BA70-C77B954B52D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707"/>
    </mc:Choice>
    <mc:Fallback>
      <p:transition spd="slow" advTm="147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842211" y="4438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b="1" dirty="0"/>
              <a:t>TOOLS</a:t>
            </a:r>
            <a:endParaRPr b="1" dirty="0"/>
          </a:p>
        </p:txBody>
      </p:sp>
      <p:sp>
        <p:nvSpPr>
          <p:cNvPr id="210" name="Google Shape;210;p10"/>
          <p:cNvSpPr txBox="1">
            <a:spLocks noGrp="1"/>
          </p:cNvSpPr>
          <p:nvPr>
            <p:ph type="body" idx="1"/>
          </p:nvPr>
        </p:nvSpPr>
        <p:spPr>
          <a:xfrm>
            <a:off x="685800" y="1736901"/>
            <a:ext cx="10820400" cy="4024125"/>
          </a:xfrm>
          <a:prstGeom prst="rect">
            <a:avLst/>
          </a:prstGeom>
          <a:noFill/>
          <a:ln>
            <a:noFill/>
          </a:ln>
        </p:spPr>
        <p:txBody>
          <a:bodyPr spcFirstLastPara="1" wrap="square" lIns="91425" tIns="45700" rIns="91425" bIns="45700" anchor="t" anchorCtr="0">
            <a:normAutofit fontScale="92500" lnSpcReduction="10000"/>
          </a:bodyPr>
          <a:lstStyle/>
          <a:p>
            <a:pPr marL="685800" lvl="1" indent="-228600" algn="l" rtl="0">
              <a:lnSpc>
                <a:spcPct val="90000"/>
              </a:lnSpc>
              <a:spcBef>
                <a:spcPts val="0"/>
              </a:spcBef>
              <a:spcAft>
                <a:spcPts val="0"/>
              </a:spcAft>
              <a:buClr>
                <a:schemeClr val="lt1"/>
              </a:buClr>
              <a:buSzPts val="2000"/>
              <a:buChar char="•"/>
            </a:pPr>
            <a:r>
              <a:rPr lang="en-US" sz="2400" b="1" i="0" u="none" strike="noStrike" dirty="0">
                <a:solidFill>
                  <a:schemeClr val="bg1"/>
                </a:solidFill>
                <a:effectLst/>
                <a:latin typeface="Century Gothic" panose="020B0502020202020204" pitchFamily="34" charset="0"/>
                <a:hlinkClick r:id="rId6">
                  <a:extLst>
                    <a:ext uri="{A12FA001-AC4F-418D-AE19-62706E023703}">
                      <ahyp:hlinkClr xmlns:ahyp="http://schemas.microsoft.com/office/drawing/2018/hyperlinkcolor" val="tx"/>
                    </a:ext>
                  </a:extLst>
                </a:hlinkClick>
              </a:rPr>
              <a:t>DevSecOps</a:t>
            </a:r>
            <a:r>
              <a:rPr lang="en-US" sz="2400" b="0" i="0" dirty="0">
                <a:solidFill>
                  <a:schemeClr val="bg1"/>
                </a:solidFill>
                <a:effectLst/>
                <a:latin typeface="Century Gothic" panose="020B0502020202020204" pitchFamily="34" charset="0"/>
              </a:rPr>
              <a:t> evolved from DevOps as development teams began to realize that the DevOps model didn’t adequately address security concerns. Instead of </a:t>
            </a:r>
            <a:r>
              <a:rPr lang="en-US" sz="2200" b="0" i="0" dirty="0">
                <a:solidFill>
                  <a:schemeClr val="bg1"/>
                </a:solidFill>
                <a:effectLst/>
                <a:latin typeface="Century Gothic" panose="020B0502020202020204" pitchFamily="34" charset="0"/>
              </a:rPr>
              <a:t>retrofitting security into the build, DevSecOps emerged as a way to integrate the management of security earlier on throughout the development process </a:t>
            </a:r>
            <a:r>
              <a:rPr lang="en-US" sz="2200" dirty="0"/>
              <a:t>(</a:t>
            </a:r>
            <a:r>
              <a:rPr lang="en-US" sz="2200" dirty="0" err="1"/>
              <a:t>Maerz</a:t>
            </a:r>
            <a:r>
              <a:rPr lang="en-US" sz="2200" dirty="0"/>
              <a:t>, 2021)</a:t>
            </a:r>
            <a:r>
              <a:rPr lang="en-US" sz="2200" b="0" i="0" dirty="0">
                <a:solidFill>
                  <a:schemeClr val="bg1"/>
                </a:solidFill>
                <a:effectLst/>
                <a:latin typeface="Century Gothic" panose="020B0502020202020204" pitchFamily="34" charset="0"/>
              </a:rPr>
              <a:t>. Through this method, application security begins at the outset of the build process, instead of at the end of the development pipeline. With this new approach, an engineer of DevSecOps strives to ensure that apps are secure against cyberattacks before being delivered to the user, and are continuously secure during app updates </a:t>
            </a:r>
            <a:r>
              <a:rPr lang="en-US" sz="2200" dirty="0"/>
              <a:t>(</a:t>
            </a:r>
            <a:r>
              <a:rPr lang="en-US" sz="2200" dirty="0" err="1"/>
              <a:t>Maerz</a:t>
            </a:r>
            <a:r>
              <a:rPr lang="en-US" sz="2200" dirty="0"/>
              <a:t>, 2021)</a:t>
            </a:r>
            <a:r>
              <a:rPr lang="en-US" sz="2200" b="0" i="0" dirty="0">
                <a:solidFill>
                  <a:schemeClr val="bg1"/>
                </a:solidFill>
                <a:effectLst/>
                <a:latin typeface="Century Gothic" panose="020B0502020202020204" pitchFamily="34" charset="0"/>
              </a:rPr>
              <a:t>.</a:t>
            </a:r>
          </a:p>
          <a:p>
            <a:pPr marL="457200" lvl="1" indent="0" algn="l" rtl="0">
              <a:lnSpc>
                <a:spcPct val="90000"/>
              </a:lnSpc>
              <a:spcBef>
                <a:spcPts val="0"/>
              </a:spcBef>
              <a:spcAft>
                <a:spcPts val="0"/>
              </a:spcAft>
              <a:buClr>
                <a:schemeClr val="lt1"/>
              </a:buClr>
              <a:buSzPts val="2000"/>
              <a:buNone/>
            </a:pPr>
            <a:endParaRPr lang="en-US" sz="2400" b="1" u="sng" dirty="0">
              <a:solidFill>
                <a:schemeClr val="bg1"/>
              </a:solidFill>
              <a:latin typeface="Century Gothic" panose="020B0502020202020204" pitchFamily="34" charset="0"/>
            </a:endParaRPr>
          </a:p>
          <a:p>
            <a:pPr marL="685800" lvl="1" indent="-228600" algn="l" rtl="0">
              <a:lnSpc>
                <a:spcPct val="90000"/>
              </a:lnSpc>
              <a:spcBef>
                <a:spcPts val="0"/>
              </a:spcBef>
              <a:spcAft>
                <a:spcPts val="0"/>
              </a:spcAft>
              <a:buClr>
                <a:schemeClr val="lt1"/>
              </a:buClr>
              <a:buSzPts val="2000"/>
              <a:buChar char="•"/>
            </a:pPr>
            <a:r>
              <a:rPr lang="en-US" sz="2400" b="1" u="sng" dirty="0">
                <a:latin typeface="Century Gothic" panose="020B0502020202020204" pitchFamily="34" charset="0"/>
              </a:rPr>
              <a:t>Automation tools </a:t>
            </a:r>
            <a:r>
              <a:rPr lang="en-US" sz="2400" dirty="0">
                <a:latin typeface="Century Gothic" panose="020B0502020202020204" pitchFamily="34" charset="0"/>
              </a:rPr>
              <a:t>are a great way to test your code and make them secure! Tools like CodeSonar and Clang can be integrated into your code to check certain security parameters</a:t>
            </a:r>
            <a:r>
              <a:rPr lang="en-US" dirty="0">
                <a:latin typeface="Century Gothic" panose="020B0502020202020204" pitchFamily="34" charset="0"/>
              </a:rPr>
              <a:t>!</a:t>
            </a:r>
            <a:endParaRPr sz="1600" dirty="0">
              <a:latin typeface="Century Gothic" panose="020B0502020202020204" pitchFamily="34" charset="0"/>
            </a:endParaRPr>
          </a:p>
        </p:txBody>
      </p:sp>
      <p:pic>
        <p:nvPicPr>
          <p:cNvPr id="211" name="Google Shape;211;p10"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4ED5CC8E-FAF7-43EE-A36B-1000DA7F7991}"/>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1836"/>
    </mc:Choice>
    <mc:Fallback>
      <p:transition spd="slow" advTm="218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800" b="1" dirty="0"/>
              <a:t>ACT NOW or WAIT? </a:t>
            </a:r>
            <a:r>
              <a:rPr lang="en-US" sz="2800" dirty="0"/>
              <a:t>Which sounds better. I have always preferred acting now but if we wait in terms of software security, we might get hacked and lose or leak personal data. If we act now, and develop secure software from the start, and plan to maintain we are much less likely to lose data and get hacked. We don’t want to sit around and wait for that to happen!</a:t>
            </a:r>
            <a:endParaRPr sz="2800"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5407131F-451C-46E9-9422-CAFD98697A6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9793"/>
    </mc:Choice>
    <mc:Fallback>
      <p:transition spd="slow" advTm="19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sz="2400" dirty="0"/>
              <a:t>This security policy is an </a:t>
            </a:r>
            <a:r>
              <a:rPr lang="en-US" sz="2400" u="sng" dirty="0"/>
              <a:t>overview.</a:t>
            </a:r>
            <a:r>
              <a:rPr lang="en-US" sz="2400" dirty="0"/>
              <a:t> It lists 10 coding standards. Programming languages are huge, and there should be much more standards then 10 so I recommended looking around at some additional resources also and other coding standards for the language you are working with. </a:t>
            </a:r>
          </a:p>
          <a:p>
            <a:pPr marL="1143000" lvl="2" indent="-228600" algn="l" rtl="0">
              <a:lnSpc>
                <a:spcPct val="90000"/>
              </a:lnSpc>
              <a:spcBef>
                <a:spcPts val="0"/>
              </a:spcBef>
              <a:spcAft>
                <a:spcPts val="0"/>
              </a:spcAft>
              <a:buClr>
                <a:schemeClr val="lt1"/>
              </a:buClr>
              <a:buSzPts val="1800"/>
              <a:buChar char="•"/>
            </a:pPr>
            <a:endParaRPr lang="en-US" sz="2400" dirty="0"/>
          </a:p>
          <a:p>
            <a:pPr marL="1143000" lvl="2" indent="-228600" algn="l" rtl="0">
              <a:lnSpc>
                <a:spcPct val="90000"/>
              </a:lnSpc>
              <a:spcBef>
                <a:spcPts val="0"/>
              </a:spcBef>
              <a:spcAft>
                <a:spcPts val="0"/>
              </a:spcAft>
              <a:buClr>
                <a:schemeClr val="lt1"/>
              </a:buClr>
              <a:buSzPts val="1800"/>
              <a:buChar char="•"/>
            </a:pPr>
            <a:r>
              <a:rPr lang="en-US" sz="2400" dirty="0"/>
              <a:t>Additional Resources:</a:t>
            </a:r>
          </a:p>
          <a:p>
            <a:pPr marL="1600200" lvl="3" indent="-228600">
              <a:spcBef>
                <a:spcPts val="0"/>
              </a:spcBef>
            </a:pPr>
            <a:endParaRPr lang="en-US" sz="2400" dirty="0"/>
          </a:p>
          <a:p>
            <a:pPr marL="1600200" lvl="3" indent="-228600">
              <a:spcBef>
                <a:spcPts val="0"/>
              </a:spcBef>
            </a:pPr>
            <a:r>
              <a:rPr lang="en-US" sz="2400" b="1" dirty="0"/>
              <a:t>CERT C coding standard</a:t>
            </a:r>
          </a:p>
          <a:p>
            <a:pPr marL="1600200" lvl="3" indent="-228600">
              <a:spcBef>
                <a:spcPts val="0"/>
              </a:spcBef>
            </a:pPr>
            <a:r>
              <a:rPr lang="en-US" sz="2400" dirty="0"/>
              <a:t>https://wiki.sei.cmu.edu/confluence/display/cplusplus/Relation+to+the+CERT+C+Coding+Standard</a:t>
            </a: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86DF58DB-DA01-4888-B21C-AFF159C710E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655"/>
    </mc:Choice>
    <mc:Fallback>
      <p:transition spd="slow" advTm="186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Work hard to be secure long before an application is released, and to follow coding standards that will keep your code high quality and secure! Your customers will thank you for it! </a:t>
            </a:r>
            <a:endParaRPr sz="18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43A2763C-2A9F-4380-A1B7-02860AEDDCD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433"/>
    </mc:Choice>
    <mc:Fallback>
      <p:transition spd="slow" advTm="114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REFERENCES</a:t>
            </a:r>
            <a:endParaRPr dirty="0"/>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sz="2000" dirty="0">
                <a:effectLst/>
                <a:latin typeface="Century Gothic" panose="020B0502020202020204" pitchFamily="34" charset="0"/>
                <a:ea typeface="Calibri" panose="020F0502020204030204" pitchFamily="34" charset="0"/>
                <a:cs typeface="Times New Roman" panose="02020603050405020304" pitchFamily="18" charset="0"/>
              </a:rPr>
              <a:t>Intrigano, YouTube. (2016). </a:t>
            </a:r>
            <a:r>
              <a:rPr lang="en-US" sz="2000" i="1" dirty="0">
                <a:effectLst/>
                <a:latin typeface="Century Gothic" panose="020B0502020202020204" pitchFamily="34" charset="0"/>
                <a:ea typeface="Calibri" panose="020F0502020204030204" pitchFamily="34" charset="0"/>
                <a:cs typeface="Times New Roman" panose="02020603050405020304" pitchFamily="18" charset="0"/>
              </a:rPr>
              <a:t>Software security - Design Category Defense in Depth, Monitoring Traceability</a:t>
            </a:r>
            <a:r>
              <a:rPr lang="en-US" sz="2000" dirty="0">
                <a:effectLst/>
                <a:latin typeface="Century Gothic" panose="020B0502020202020204" pitchFamily="34" charset="0"/>
                <a:ea typeface="Calibri" panose="020F0502020204030204" pitchFamily="34" charset="0"/>
                <a:cs typeface="Times New Roman" panose="02020603050405020304" pitchFamily="18" charset="0"/>
              </a:rPr>
              <a:t>. </a:t>
            </a:r>
            <a:r>
              <a:rPr lang="en-US" sz="2000" i="1" dirty="0">
                <a:effectLst/>
                <a:latin typeface="Century Gothic" panose="020B0502020202020204" pitchFamily="34" charset="0"/>
                <a:ea typeface="Calibri" panose="020F0502020204030204" pitchFamily="34" charset="0"/>
                <a:cs typeface="Times New Roman" panose="02020603050405020304" pitchFamily="18" charset="0"/>
              </a:rPr>
              <a:t>YouTube</a:t>
            </a:r>
            <a:r>
              <a:rPr lang="en-US" sz="2000" dirty="0">
                <a:effectLst/>
                <a:latin typeface="Century Gothic" panose="020B0502020202020204" pitchFamily="34" charset="0"/>
                <a:ea typeface="Calibri" panose="020F0502020204030204" pitchFamily="34" charset="0"/>
                <a:cs typeface="Times New Roman" panose="02020603050405020304" pitchFamily="18" charset="0"/>
              </a:rPr>
              <a:t>. </a:t>
            </a:r>
            <a:r>
              <a:rPr lang="en-US" sz="2000" dirty="0">
                <a:effectLst/>
                <a:latin typeface="Century Gothic" panose="020B0502020202020204" pitchFamily="34" charset="0"/>
                <a:ea typeface="Calibri" panose="020F0502020204030204" pitchFamily="34" charset="0"/>
                <a:cs typeface="Times New Roman" panose="02020603050405020304" pitchFamily="18" charset="0"/>
                <a:hlinkClick r:id="rId6"/>
              </a:rPr>
              <a:t>https://www.youtube.com/watch?v=vaEXHX2IFHg</a:t>
            </a:r>
            <a:endParaRPr lang="en-US" sz="2000" dirty="0">
              <a:effectLst/>
              <a:latin typeface="Century Gothic" panose="020B0502020202020204" pitchFamily="34" charset="0"/>
              <a:ea typeface="Calibri" panose="020F0502020204030204" pitchFamily="34" charset="0"/>
              <a:cs typeface="Times New Roman" panose="02020603050405020304" pitchFamily="18" charset="0"/>
            </a:endParaRPr>
          </a:p>
          <a:p>
            <a:pPr marL="0" lvl="0" indent="0" algn="l" rtl="0">
              <a:lnSpc>
                <a:spcPct val="90000"/>
              </a:lnSpc>
              <a:spcBef>
                <a:spcPts val="0"/>
              </a:spcBef>
              <a:spcAft>
                <a:spcPts val="0"/>
              </a:spcAft>
              <a:buClr>
                <a:schemeClr val="lt1"/>
              </a:buClr>
              <a:buSzPts val="2200"/>
              <a:buNone/>
            </a:pPr>
            <a:endParaRPr lang="en-US" sz="2000" dirty="0">
              <a:effectLst/>
              <a:latin typeface="Century Gothic" panose="020B0502020202020204" pitchFamily="34" charset="0"/>
              <a:ea typeface="Calibri" panose="020F0502020204030204" pitchFamily="34" charset="0"/>
              <a:cs typeface="Times New Roman" panose="02020603050405020304" pitchFamily="18" charset="0"/>
            </a:endParaRPr>
          </a:p>
          <a:p>
            <a:pPr marL="228600" lvl="0" indent="-228600" algn="l" rtl="0">
              <a:lnSpc>
                <a:spcPct val="90000"/>
              </a:lnSpc>
              <a:spcBef>
                <a:spcPts val="0"/>
              </a:spcBef>
              <a:spcAft>
                <a:spcPts val="0"/>
              </a:spcAft>
              <a:buClr>
                <a:schemeClr val="lt1"/>
              </a:buClr>
              <a:buSzPts val="2200"/>
              <a:buChar char="•"/>
            </a:pPr>
            <a:r>
              <a:rPr lang="en-US" sz="2000" dirty="0">
                <a:effectLst/>
                <a:latin typeface="Century Gothic" panose="020B0502020202020204" pitchFamily="34" charset="0"/>
                <a:ea typeface="Times New Roman" panose="02020603050405020304" pitchFamily="18" charset="0"/>
              </a:rPr>
              <a:t>Flank. (n.d.). </a:t>
            </a:r>
            <a:r>
              <a:rPr lang="en-US" sz="2000" i="1" dirty="0">
                <a:effectLst/>
                <a:latin typeface="Century Gothic" panose="020B0502020202020204" pitchFamily="34" charset="0"/>
                <a:ea typeface="Times New Roman" panose="02020603050405020304" pitchFamily="18" charset="0"/>
              </a:rPr>
              <a:t>Why Information Security Policies and Procedures are Important</a:t>
            </a:r>
            <a:r>
              <a:rPr lang="en-US" sz="2000" dirty="0">
                <a:effectLst/>
                <a:latin typeface="Century Gothic" panose="020B0502020202020204" pitchFamily="34" charset="0"/>
                <a:ea typeface="Times New Roman" panose="02020603050405020304" pitchFamily="18" charset="0"/>
              </a:rPr>
              <a:t>. Flank. https://flank.org/faqs/what-is-aaa. </a:t>
            </a:r>
          </a:p>
          <a:p>
            <a:pPr marL="228600" lvl="0" indent="-228600" algn="l" rtl="0">
              <a:lnSpc>
                <a:spcPct val="90000"/>
              </a:lnSpc>
              <a:spcBef>
                <a:spcPts val="0"/>
              </a:spcBef>
              <a:spcAft>
                <a:spcPts val="0"/>
              </a:spcAft>
              <a:buClr>
                <a:schemeClr val="lt1"/>
              </a:buClr>
              <a:buSzPts val="2200"/>
              <a:buChar char="•"/>
            </a:pPr>
            <a:endParaRPr lang="en-US" sz="2000" dirty="0">
              <a:latin typeface="Century Gothic" panose="020B0502020202020204" pitchFamily="34" charset="0"/>
            </a:endParaRPr>
          </a:p>
          <a:p>
            <a:pPr marL="228600" indent="-228600">
              <a:spcBef>
                <a:spcPts val="0"/>
              </a:spcBef>
              <a:buSzPts val="2200"/>
            </a:pPr>
            <a:r>
              <a:rPr lang="en-US" sz="2000" dirty="0" err="1">
                <a:effectLst/>
                <a:latin typeface="Century Gothic" panose="020B0502020202020204" pitchFamily="34" charset="0"/>
              </a:rPr>
              <a:t>Maerz</a:t>
            </a:r>
            <a:r>
              <a:rPr lang="en-US" sz="2000" dirty="0">
                <a:effectLst/>
                <a:latin typeface="Century Gothic" panose="020B0502020202020204" pitchFamily="34" charset="0"/>
              </a:rPr>
              <a:t>, C. (2021, July 7). </a:t>
            </a:r>
            <a:r>
              <a:rPr lang="en-US" sz="2000" i="1" dirty="0">
                <a:effectLst/>
                <a:latin typeface="Century Gothic" panose="020B0502020202020204" pitchFamily="34" charset="0"/>
              </a:rPr>
              <a:t>What's the difference between </a:t>
            </a:r>
            <a:r>
              <a:rPr lang="en-US" sz="2000" i="1" dirty="0" err="1">
                <a:effectLst/>
                <a:latin typeface="Century Gothic" panose="020B0502020202020204" pitchFamily="34" charset="0"/>
              </a:rPr>
              <a:t>devops</a:t>
            </a:r>
            <a:r>
              <a:rPr lang="en-US" sz="2000" i="1" dirty="0">
                <a:effectLst/>
                <a:latin typeface="Century Gothic" panose="020B0502020202020204" pitchFamily="34" charset="0"/>
              </a:rPr>
              <a:t> and </a:t>
            </a:r>
            <a:r>
              <a:rPr lang="en-US" sz="2000" i="1" dirty="0" err="1">
                <a:effectLst/>
                <a:latin typeface="Century Gothic" panose="020B0502020202020204" pitchFamily="34" charset="0"/>
              </a:rPr>
              <a:t>devsecops</a:t>
            </a:r>
            <a:r>
              <a:rPr lang="en-US" sz="2000" i="1" dirty="0">
                <a:effectLst/>
                <a:latin typeface="Century Gothic" panose="020B0502020202020204" pitchFamily="34" charset="0"/>
              </a:rPr>
              <a:t>?</a:t>
            </a:r>
            <a:r>
              <a:rPr lang="en-US" sz="2000" dirty="0">
                <a:effectLst/>
                <a:latin typeface="Century Gothic" panose="020B0502020202020204" pitchFamily="34" charset="0"/>
              </a:rPr>
              <a:t> AppDynamics. https://www.appdynamics.com/blog/product/devops-vs-devsecops/. </a:t>
            </a:r>
          </a:p>
          <a:p>
            <a:pPr marL="228600" lvl="0" indent="-228600" algn="l" rtl="0">
              <a:lnSpc>
                <a:spcPct val="90000"/>
              </a:lnSpc>
              <a:spcBef>
                <a:spcPts val="0"/>
              </a:spcBef>
              <a:spcAft>
                <a:spcPts val="0"/>
              </a:spcAft>
              <a:buClr>
                <a:schemeClr val="lt1"/>
              </a:buClr>
              <a:buSzPts val="2200"/>
              <a:buChar char="•"/>
            </a:pPr>
            <a:endParaRPr dirty="0"/>
          </a:p>
        </p:txBody>
      </p:sp>
      <p:pic>
        <p:nvPicPr>
          <p:cNvPr id="239" name="Google Shape;239;p14"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4961BF48-A5CD-41CF-AAD3-06168A0612E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284"/>
    </mc:Choice>
    <mc:Fallback>
      <p:transition spd="slow" advTm="62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3184358" y="421285"/>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706974" y="1565357"/>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dirty="0"/>
              <a:t>This Security Policy was needed to address security threats in C++ and implement ways to mitigate hacks and security problems. </a:t>
            </a: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Shows the following layers of developer defense: Physical security, Cloud security, Perimeter security, network security, Host security, Endpoint security, APP security and critical assets, systems, and data security." title="NHS (Healthcare) Defense in Depth – Shaun Van Niekerk"/>
          <p:cNvPicPr preferRelativeResize="0"/>
          <p:nvPr/>
        </p:nvPicPr>
        <p:blipFill rotWithShape="1">
          <a:blip r:embed="rId6">
            <a:alphaModFix/>
          </a:blip>
          <a:srcRect/>
          <a:stretch/>
        </p:blipFill>
        <p:spPr>
          <a:xfrm>
            <a:off x="263673" y="2508375"/>
            <a:ext cx="6318210" cy="3780130"/>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sp>
        <p:nvSpPr>
          <p:cNvPr id="2" name="TextBox 1">
            <a:extLst>
              <a:ext uri="{FF2B5EF4-FFF2-40B4-BE49-F238E27FC236}">
                <a16:creationId xmlns:a16="http://schemas.microsoft.com/office/drawing/2014/main" id="{183B1CE2-D109-4AF7-BFA7-77FCE9AFB2C0}"/>
              </a:ext>
            </a:extLst>
          </p:cNvPr>
          <p:cNvSpPr txBox="1"/>
          <p:nvPr/>
        </p:nvSpPr>
        <p:spPr>
          <a:xfrm>
            <a:off x="6966255" y="2527953"/>
            <a:ext cx="4292295" cy="2800767"/>
          </a:xfrm>
          <a:prstGeom prst="rect">
            <a:avLst/>
          </a:prstGeom>
          <a:noFill/>
        </p:spPr>
        <p:txBody>
          <a:bodyPr wrap="square" rtlCol="0">
            <a:spAutoFit/>
          </a:bodyPr>
          <a:lstStyle/>
          <a:p>
            <a:r>
              <a:rPr lang="en-US" sz="1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This policy focuses on Defense in Depth which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is a secure design principle that aims to increase security through diversity (Intrigano, 2016). The idea is not to rely on a single defense or even a single kind of defense, that way if one defense is overcome there is still another one to get past which can mitigate damage from an attack or prevent it all together (Intrigano, 2016).</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Audio 3">
            <a:hlinkClick r:id="" action="ppaction://media"/>
            <a:extLst>
              <a:ext uri="{FF2B5EF4-FFF2-40B4-BE49-F238E27FC236}">
                <a16:creationId xmlns:a16="http://schemas.microsoft.com/office/drawing/2014/main" id="{8396EDB8-93FA-439C-9D27-C071F2F315C8}"/>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1991"/>
    </mc:Choice>
    <mc:Fallback>
      <p:transition spd="slow" advTm="419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sp>
        <p:nvSpPr>
          <p:cNvPr id="160" name="Google Shape;160;p4"/>
          <p:cNvSpPr txBox="1">
            <a:spLocks noGrp="1"/>
          </p:cNvSpPr>
          <p:nvPr>
            <p:ph type="body" idx="1"/>
          </p:nvPr>
        </p:nvSpPr>
        <p:spPr>
          <a:xfrm>
            <a:off x="685800" y="1933961"/>
            <a:ext cx="2950575" cy="4024200"/>
          </a:xfrm>
          <a:prstGeom prst="rect">
            <a:avLst/>
          </a:prstGeom>
          <a:noFill/>
          <a:ln>
            <a:noFill/>
          </a:ln>
        </p:spPr>
        <p:txBody>
          <a:bodyPr spcFirstLastPara="1" wrap="square" lIns="91425" tIns="45700" rIns="91425" bIns="45700" anchor="t" anchorCtr="0">
            <a:normAutofit/>
          </a:bodyPr>
          <a:lstStyle/>
          <a:p>
            <a:pPr marL="228600" lvl="0" indent="0" algn="l" rtl="0">
              <a:lnSpc>
                <a:spcPct val="107916"/>
              </a:lnSpc>
              <a:spcBef>
                <a:spcPts val="0"/>
              </a:spcBef>
              <a:spcAft>
                <a:spcPts val="0"/>
              </a:spcAft>
              <a:buSzPts val="1800"/>
              <a:buNone/>
            </a:pPr>
            <a:r>
              <a:rPr lang="en-US" sz="2000" dirty="0">
                <a:solidFill>
                  <a:srgbClr val="FFFFFF"/>
                </a:solidFill>
              </a:rPr>
              <a:t>In the policy the security threats are listed for categories: severity, likelihood, remediation cost, priority, and level. These are shown on page 26 of the policy</a:t>
            </a:r>
            <a:endParaRPr sz="2000" dirty="0"/>
          </a:p>
          <a:p>
            <a:pPr marL="228600" lvl="0" indent="-88900" algn="l" rtl="0">
              <a:lnSpc>
                <a:spcPct val="90000"/>
              </a:lnSpc>
              <a:spcBef>
                <a:spcPts val="1000"/>
              </a:spcBef>
              <a:spcAft>
                <a:spcPts val="0"/>
              </a:spcAft>
              <a:buClr>
                <a:schemeClr val="lt1"/>
              </a:buClr>
              <a:buSzPts val="2200"/>
              <a:buNone/>
            </a:pPr>
            <a:endParaRPr dirty="0"/>
          </a:p>
        </p:txBody>
      </p:sp>
      <p:graphicFrame>
        <p:nvGraphicFramePr>
          <p:cNvPr id="161" name="Google Shape;161;p4"/>
          <p:cNvGraphicFramePr/>
          <p:nvPr>
            <p:extLst>
              <p:ext uri="{D42A27DB-BD31-4B8C-83A1-F6EECF244321}">
                <p14:modId xmlns:p14="http://schemas.microsoft.com/office/powerpoint/2010/main" val="4124492996"/>
              </p:ext>
            </p:extLst>
          </p:nvPr>
        </p:nvGraphicFramePr>
        <p:xfrm>
          <a:off x="3670975" y="1933961"/>
          <a:ext cx="7835225" cy="3519389"/>
        </p:xfrm>
        <a:graphic>
          <a:graphicData uri="http://schemas.openxmlformats.org/drawingml/2006/table">
            <a:tbl>
              <a:tblPr>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50064">
                <a:tc>
                  <a:txBody>
                    <a:bodyPr/>
                    <a:lstStyle/>
                    <a:p>
                      <a:pPr marL="0" marR="0" lvl="0" indent="0" algn="ctr" rtl="0">
                        <a:lnSpc>
                          <a:spcPct val="100000"/>
                        </a:lnSpc>
                        <a:spcBef>
                          <a:spcPts val="0"/>
                        </a:spcBef>
                        <a:spcAft>
                          <a:spcPts val="0"/>
                        </a:spcAft>
                        <a:buClr>
                          <a:srgbClr val="000000"/>
                        </a:buClr>
                        <a:buSzPts val="3600"/>
                        <a:buFont typeface="Arial"/>
                        <a:buNone/>
                      </a:pPr>
                      <a:r>
                        <a:rPr lang="en-US" sz="3600" u="sng" strike="noStrike" cap="none" dirty="0">
                          <a:solidFill>
                            <a:schemeClr val="tx1"/>
                          </a:solidFill>
                        </a:rPr>
                        <a:t>Likely</a:t>
                      </a:r>
                      <a:endParaRPr sz="1400" u="sng" strike="noStrike" cap="none" dirty="0">
                        <a:solidFill>
                          <a:schemeClr val="tx1"/>
                        </a:solidFill>
                      </a:endParaRPr>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chemeClr val="tx1"/>
                          </a:solidFill>
                        </a:rPr>
                        <a:t>String Correctness, </a:t>
                      </a:r>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chemeClr val="tx1"/>
                          </a:solidFill>
                        </a:rPr>
                        <a:t>Exceptions</a:t>
                      </a:r>
                      <a:endParaRPr sz="24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sng" strike="noStrike" cap="none" dirty="0">
                          <a:solidFill>
                            <a:schemeClr val="tx1"/>
                          </a:solidFill>
                        </a:rPr>
                        <a:t>Priority</a:t>
                      </a:r>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chemeClr val="tx1"/>
                          </a:solidFill>
                        </a:rPr>
                        <a:t>Preventing SQL injection </a:t>
                      </a:r>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chemeClr val="tx1"/>
                          </a:solidFill>
                        </a:rPr>
                        <a:t>Memory Protection</a:t>
                      </a:r>
                      <a:endParaRPr sz="24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sng" strike="noStrike" cap="none" dirty="0">
                          <a:solidFill>
                            <a:schemeClr val="tx1"/>
                          </a:solidFill>
                        </a:rPr>
                        <a:t>Low priority</a:t>
                      </a:r>
                      <a:endParaRPr sz="1400" u="sng" strike="noStrike" cap="none" dirty="0">
                        <a:solidFill>
                          <a:schemeClr val="tx1"/>
                        </a:solidFill>
                      </a:endParaRPr>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chemeClr val="tx1"/>
                          </a:solidFill>
                        </a:rPr>
                        <a:t>Exceptions</a:t>
                      </a:r>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chemeClr val="tx1"/>
                          </a:solidFill>
                        </a:rPr>
                        <a:t>Closing Files Properly</a:t>
                      </a:r>
                      <a:endParaRPr sz="24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sng" strike="noStrike" cap="none" dirty="0">
                          <a:solidFill>
                            <a:schemeClr val="tx1"/>
                          </a:solidFill>
                        </a:rPr>
                        <a:t>Unlikely</a:t>
                      </a:r>
                      <a:endParaRPr sz="1400" u="sng" strike="noStrike" cap="none" dirty="0">
                        <a:solidFill>
                          <a:schemeClr val="tx1"/>
                        </a:solidFill>
                      </a:endParaRPr>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chemeClr val="tx1"/>
                          </a:solidFill>
                        </a:rPr>
                        <a:t>Secure/Valid Data Types</a:t>
                      </a:r>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chemeClr val="tx1"/>
                          </a:solidFill>
                        </a:rPr>
                        <a:t>Proper Data Values</a:t>
                      </a:r>
                      <a:endParaRPr sz="24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86CC8198-D0F7-4DE6-A2E0-71A06DCEAF1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242"/>
    </mc:Choice>
    <mc:Fallback>
      <p:transition spd="slow" advTm="302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681789" y="363662"/>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b="1" dirty="0"/>
              <a:t>10 PRINCIPLES</a:t>
            </a:r>
            <a:endParaRPr b="1" dirty="0"/>
          </a:p>
        </p:txBody>
      </p:sp>
      <p:sp>
        <p:nvSpPr>
          <p:cNvPr id="168" name="Google Shape;168;p5"/>
          <p:cNvSpPr txBox="1">
            <a:spLocks noGrp="1"/>
          </p:cNvSpPr>
          <p:nvPr>
            <p:ph type="body" idx="1"/>
          </p:nvPr>
        </p:nvSpPr>
        <p:spPr>
          <a:xfrm>
            <a:off x="449179" y="1803050"/>
            <a:ext cx="10820400" cy="3089792"/>
          </a:xfrm>
          <a:prstGeom prst="rect">
            <a:avLst/>
          </a:prstGeom>
          <a:noFill/>
          <a:ln>
            <a:noFill/>
          </a:ln>
        </p:spPr>
        <p:txBody>
          <a:bodyPr spcFirstLastPara="1" wrap="square" lIns="91425" tIns="45700" rIns="91425" bIns="45700" anchor="t" anchorCtr="0">
            <a:normAutofit/>
          </a:bodyPr>
          <a:lstStyle/>
          <a:p>
            <a:pPr marL="342900">
              <a:spcBef>
                <a:spcPts val="0"/>
              </a:spcBef>
              <a:buSzPts val="2200"/>
            </a:pPr>
            <a:r>
              <a:rPr lang="en-US" sz="2000" dirty="0"/>
              <a:t>1. Validate Input – </a:t>
            </a:r>
            <a:r>
              <a:rPr lang="en-US" sz="2000" dirty="0">
                <a:solidFill>
                  <a:schemeClr val="accent1"/>
                </a:solidFill>
              </a:rPr>
              <a:t>Don’t trust user input                 </a:t>
            </a:r>
            <a:r>
              <a:rPr lang="en-US" sz="2000" b="1" dirty="0">
                <a:effectLst/>
                <a:latin typeface="Calibri" panose="020F0502020204030204" pitchFamily="34" charset="0"/>
                <a:ea typeface="Calibri" panose="020F0502020204030204" pitchFamily="34" charset="0"/>
              </a:rPr>
              <a:t>STD-003-C++, STD-004-C++, STD-008-C++</a:t>
            </a:r>
            <a:endParaRPr lang="en-US" sz="2000" b="1" dirty="0">
              <a:solidFill>
                <a:schemeClr val="accent1"/>
              </a:solidFill>
            </a:endParaRPr>
          </a:p>
          <a:p>
            <a:pPr marL="342900">
              <a:spcBef>
                <a:spcPts val="0"/>
              </a:spcBef>
              <a:buSzPts val="2200"/>
            </a:pPr>
            <a:r>
              <a:rPr lang="en-US" sz="2000" dirty="0"/>
              <a:t>2. Heed Compiler Warnings – </a:t>
            </a:r>
            <a:r>
              <a:rPr lang="en-US" sz="2000" dirty="0">
                <a:solidFill>
                  <a:schemeClr val="accent1"/>
                </a:solidFill>
              </a:rPr>
              <a:t>Don’t ignore warnings                </a:t>
            </a:r>
            <a:r>
              <a:rPr lang="en-US" sz="2000" b="1" dirty="0">
                <a:effectLst/>
                <a:latin typeface="Calibri" panose="020F0502020204030204" pitchFamily="34" charset="0"/>
                <a:ea typeface="Calibri" panose="020F0502020204030204" pitchFamily="34" charset="0"/>
              </a:rPr>
              <a:t>STD-001-C++, STD-010-C++</a:t>
            </a:r>
            <a:endParaRPr lang="en-US" sz="2000" b="1" dirty="0">
              <a:solidFill>
                <a:schemeClr val="accent1"/>
              </a:solidFill>
            </a:endParaRPr>
          </a:p>
          <a:p>
            <a:pPr marL="342900">
              <a:spcBef>
                <a:spcPts val="0"/>
              </a:spcBef>
              <a:buSzPts val="2200"/>
            </a:pPr>
            <a:r>
              <a:rPr lang="en-US" sz="2000" dirty="0"/>
              <a:t>3. Architect/Design for Sec. Policy – </a:t>
            </a:r>
            <a:r>
              <a:rPr lang="en-US" sz="2000" dirty="0">
                <a:solidFill>
                  <a:schemeClr val="accent1"/>
                </a:solidFill>
              </a:rPr>
              <a:t>Consider each feature     </a:t>
            </a:r>
            <a:r>
              <a:rPr lang="en-US" sz="2000" b="1" dirty="0">
                <a:effectLst/>
                <a:latin typeface="Calibri" panose="020F0502020204030204" pitchFamily="34" charset="0"/>
                <a:ea typeface="Calibri" panose="020F0502020204030204" pitchFamily="34" charset="0"/>
              </a:rPr>
              <a:t>STD-002-C++ STD-005-C++</a:t>
            </a:r>
            <a:endParaRPr lang="en-US" sz="2000" b="1" dirty="0">
              <a:solidFill>
                <a:schemeClr val="accent1"/>
              </a:solidFill>
            </a:endParaRPr>
          </a:p>
          <a:p>
            <a:pPr marL="342900">
              <a:spcBef>
                <a:spcPts val="0"/>
              </a:spcBef>
              <a:buSzPts val="2200"/>
            </a:pPr>
            <a:r>
              <a:rPr lang="en-US" sz="2000" dirty="0">
                <a:solidFill>
                  <a:schemeClr val="bg1"/>
                </a:solidFill>
              </a:rPr>
              <a:t>4. Keep it Simple – </a:t>
            </a:r>
            <a:r>
              <a:rPr lang="en-US" sz="2000" dirty="0">
                <a:solidFill>
                  <a:schemeClr val="accent1"/>
                </a:solidFill>
              </a:rPr>
              <a:t>Avoid complication</a:t>
            </a:r>
          </a:p>
          <a:p>
            <a:pPr marL="342900">
              <a:spcBef>
                <a:spcPts val="0"/>
              </a:spcBef>
              <a:buSzPts val="2200"/>
            </a:pPr>
            <a:r>
              <a:rPr lang="en-US" sz="2000" dirty="0">
                <a:solidFill>
                  <a:schemeClr val="bg1"/>
                </a:solidFill>
              </a:rPr>
              <a:t>5. Default Deny – </a:t>
            </a:r>
            <a:r>
              <a:rPr lang="en-US" sz="2000" dirty="0">
                <a:solidFill>
                  <a:schemeClr val="accent1"/>
                </a:solidFill>
              </a:rPr>
              <a:t>If you don’t allow it, deny it                                                 </a:t>
            </a:r>
            <a:r>
              <a:rPr lang="en-US" sz="2000" b="1" dirty="0">
                <a:effectLst/>
                <a:latin typeface="Calibri" panose="020F0502020204030204" pitchFamily="34" charset="0"/>
                <a:ea typeface="Calibri" panose="020F0502020204030204" pitchFamily="34" charset="0"/>
              </a:rPr>
              <a:t>STD-007-C++</a:t>
            </a:r>
            <a:endParaRPr lang="en-US" sz="2000" b="1" dirty="0">
              <a:solidFill>
                <a:schemeClr val="accent1"/>
              </a:solidFill>
            </a:endParaRPr>
          </a:p>
          <a:p>
            <a:pPr marL="342900">
              <a:spcBef>
                <a:spcPts val="0"/>
              </a:spcBef>
              <a:buSzPts val="2200"/>
            </a:pPr>
            <a:r>
              <a:rPr lang="en-US" sz="2000" dirty="0">
                <a:solidFill>
                  <a:schemeClr val="bg1"/>
                </a:solidFill>
              </a:rPr>
              <a:t>6. Principle of least Privilege – </a:t>
            </a:r>
            <a:r>
              <a:rPr lang="en-US" sz="2000" dirty="0">
                <a:solidFill>
                  <a:schemeClr val="accent1"/>
                </a:solidFill>
              </a:rPr>
              <a:t>Only privileges for needed tasks</a:t>
            </a:r>
          </a:p>
          <a:p>
            <a:pPr marL="342900">
              <a:spcBef>
                <a:spcPts val="0"/>
              </a:spcBef>
              <a:buSzPts val="2200"/>
            </a:pPr>
            <a:r>
              <a:rPr lang="en-US" sz="2000" dirty="0">
                <a:solidFill>
                  <a:schemeClr val="bg1"/>
                </a:solidFill>
              </a:rPr>
              <a:t>7. Sanitize Data – </a:t>
            </a:r>
            <a:r>
              <a:rPr lang="en-US" sz="2000" dirty="0">
                <a:solidFill>
                  <a:schemeClr val="accent1"/>
                </a:solidFill>
              </a:rPr>
              <a:t>sanitize data                                                                           </a:t>
            </a:r>
            <a:r>
              <a:rPr lang="en-US" sz="2000" b="1" dirty="0">
                <a:effectLst/>
                <a:latin typeface="Calibri" panose="020F0502020204030204" pitchFamily="34" charset="0"/>
                <a:ea typeface="Calibri" panose="020F0502020204030204" pitchFamily="34" charset="0"/>
              </a:rPr>
              <a:t>STD-004-C++</a:t>
            </a:r>
            <a:endParaRPr lang="en-US" sz="2000" b="1" dirty="0">
              <a:solidFill>
                <a:schemeClr val="accent1"/>
              </a:solidFill>
            </a:endParaRPr>
          </a:p>
          <a:p>
            <a:pPr marL="342900">
              <a:spcBef>
                <a:spcPts val="0"/>
              </a:spcBef>
              <a:buSzPts val="2200"/>
            </a:pPr>
            <a:r>
              <a:rPr lang="en-US" sz="2000" dirty="0">
                <a:solidFill>
                  <a:schemeClr val="bg1"/>
                </a:solidFill>
              </a:rPr>
              <a:t>8. Defense in Depth – </a:t>
            </a:r>
            <a:r>
              <a:rPr lang="en-US" sz="2000" dirty="0">
                <a:solidFill>
                  <a:schemeClr val="accent1"/>
                </a:solidFill>
              </a:rPr>
              <a:t>multiple security layers</a:t>
            </a:r>
          </a:p>
          <a:p>
            <a:pPr marL="342900">
              <a:spcBef>
                <a:spcPts val="0"/>
              </a:spcBef>
              <a:buSzPts val="2200"/>
            </a:pPr>
            <a:r>
              <a:rPr lang="en-US" sz="2000" dirty="0">
                <a:solidFill>
                  <a:schemeClr val="bg1"/>
                </a:solidFill>
              </a:rPr>
              <a:t>9. Quality Assurance –</a:t>
            </a:r>
            <a:r>
              <a:rPr lang="en-US" sz="2000" dirty="0">
                <a:solidFill>
                  <a:schemeClr val="accent1"/>
                </a:solidFill>
              </a:rPr>
              <a:t>eliminate vulnerabilities                            </a:t>
            </a:r>
            <a:r>
              <a:rPr lang="en-US" sz="2000" b="1" dirty="0">
                <a:effectLst/>
                <a:latin typeface="Calibri" panose="020F0502020204030204" pitchFamily="34" charset="0"/>
                <a:ea typeface="Calibri" panose="020F0502020204030204" pitchFamily="34" charset="0"/>
              </a:rPr>
              <a:t>STD-006-C++, STD-007-C++</a:t>
            </a:r>
            <a:endParaRPr lang="en-US" sz="2000" b="1" dirty="0">
              <a:solidFill>
                <a:schemeClr val="accent1"/>
              </a:solidFill>
            </a:endParaRPr>
          </a:p>
          <a:p>
            <a:pPr marL="342900">
              <a:spcBef>
                <a:spcPts val="0"/>
              </a:spcBef>
              <a:buSzPts val="2200"/>
            </a:pPr>
            <a:r>
              <a:rPr lang="en-US" sz="2000" dirty="0">
                <a:solidFill>
                  <a:schemeClr val="bg1"/>
                </a:solidFill>
              </a:rPr>
              <a:t>10. Coding Standard – </a:t>
            </a:r>
            <a:r>
              <a:rPr lang="en-US" sz="2000" dirty="0">
                <a:solidFill>
                  <a:schemeClr val="accent1"/>
                </a:solidFill>
              </a:rPr>
              <a:t>Develop a standard                                                    </a:t>
            </a:r>
            <a:r>
              <a:rPr lang="en-US" sz="2000" b="1" dirty="0">
                <a:effectLst/>
                <a:latin typeface="Calibri" panose="020F0502020204030204" pitchFamily="34" charset="0"/>
                <a:ea typeface="Calibri" panose="020F0502020204030204" pitchFamily="34" charset="0"/>
              </a:rPr>
              <a:t>STD-009-C++</a:t>
            </a:r>
            <a:endParaRPr sz="2000" b="1" dirty="0">
              <a:solidFill>
                <a:schemeClr val="accent1"/>
              </a:solidFill>
            </a:endParaRP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4" name="TextBox 3">
            <a:extLst>
              <a:ext uri="{FF2B5EF4-FFF2-40B4-BE49-F238E27FC236}">
                <a16:creationId xmlns:a16="http://schemas.microsoft.com/office/drawing/2014/main" id="{61CF6C3F-1102-4248-B1BD-2C9B45C28BE0}"/>
              </a:ext>
            </a:extLst>
          </p:cNvPr>
          <p:cNvSpPr txBox="1"/>
          <p:nvPr/>
        </p:nvSpPr>
        <p:spPr>
          <a:xfrm>
            <a:off x="2923673" y="5039202"/>
            <a:ext cx="5871411" cy="1015663"/>
          </a:xfrm>
          <a:prstGeom prst="rect">
            <a:avLst/>
          </a:prstGeom>
          <a:noFill/>
        </p:spPr>
        <p:txBody>
          <a:bodyPr wrap="square" rtlCol="0">
            <a:spAutoFit/>
          </a:bodyPr>
          <a:lstStyle/>
          <a:p>
            <a:r>
              <a:rPr lang="en-US" sz="2000" i="1" dirty="0">
                <a:solidFill>
                  <a:schemeClr val="bg1"/>
                </a:solidFill>
              </a:rPr>
              <a:t>NOTE: The Security Standard from the policy that best fits the principle is shown on the right side of that principle</a:t>
            </a:r>
          </a:p>
        </p:txBody>
      </p:sp>
      <p:pic>
        <p:nvPicPr>
          <p:cNvPr id="5" name="Audio 4">
            <a:hlinkClick r:id="" action="ppaction://media"/>
            <a:extLst>
              <a:ext uri="{FF2B5EF4-FFF2-40B4-BE49-F238E27FC236}">
                <a16:creationId xmlns:a16="http://schemas.microsoft.com/office/drawing/2014/main" id="{3B1917E0-3DEC-4864-9FC9-256E90A4228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9313"/>
    </mc:Choice>
    <mc:Fallback>
      <p:transition spd="slow" advTm="293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3144376" y="582262"/>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b="1" dirty="0"/>
              <a:t>CODING STANDARDS</a:t>
            </a:r>
            <a:endParaRPr b="1" dirty="0"/>
          </a:p>
        </p:txBody>
      </p:sp>
      <p:sp>
        <p:nvSpPr>
          <p:cNvPr id="175" name="Google Shape;175;p6"/>
          <p:cNvSpPr txBox="1">
            <a:spLocks noGrp="1"/>
          </p:cNvSpPr>
          <p:nvPr>
            <p:ph type="body" idx="1"/>
          </p:nvPr>
        </p:nvSpPr>
        <p:spPr>
          <a:xfrm>
            <a:off x="381000" y="2069502"/>
            <a:ext cx="10820400" cy="4024125"/>
          </a:xfrm>
          <a:prstGeom prst="rect">
            <a:avLst/>
          </a:prstGeom>
          <a:noFill/>
          <a:ln>
            <a:noFill/>
          </a:ln>
        </p:spPr>
        <p:txBody>
          <a:bodyPr spcFirstLastPara="1" wrap="square" lIns="91425" tIns="45700" rIns="91425" bIns="45700" anchor="t" anchorCtr="0">
            <a:normAutofit/>
          </a:bodyPr>
          <a:lstStyle/>
          <a:p>
            <a:pPr lvl="0" indent="-457200" algn="l" rtl="0">
              <a:lnSpc>
                <a:spcPct val="90000"/>
              </a:lnSpc>
              <a:spcBef>
                <a:spcPts val="0"/>
              </a:spcBef>
              <a:spcAft>
                <a:spcPts val="0"/>
              </a:spcAft>
              <a:buClr>
                <a:schemeClr val="lt1"/>
              </a:buClr>
              <a:buSzPts val="2000"/>
              <a:buFont typeface="+mj-lt"/>
              <a:buAutoNum type="arabicPeriod"/>
            </a:pPr>
            <a:r>
              <a:rPr lang="en-US" sz="2800" dirty="0">
                <a:solidFill>
                  <a:schemeClr val="accent3"/>
                </a:solidFill>
                <a:effectLst/>
                <a:latin typeface="Calibri" panose="020F0502020204030204" pitchFamily="34" charset="0"/>
                <a:ea typeface="Calibri" panose="020F0502020204030204" pitchFamily="34" charset="0"/>
              </a:rPr>
              <a:t>STD-001-C++    </a:t>
            </a:r>
            <a:r>
              <a:rPr lang="en-US" sz="2800" b="1" dirty="0">
                <a:solidFill>
                  <a:schemeClr val="accent3"/>
                </a:solidFill>
                <a:effectLst/>
                <a:latin typeface="Calibri" panose="020F0502020204030204" pitchFamily="34" charset="0"/>
                <a:ea typeface="Calibri" panose="020F0502020204030204" pitchFamily="34" charset="0"/>
              </a:rPr>
              <a:t>C++ Secure and Valid Data Type Standard</a:t>
            </a:r>
            <a:r>
              <a:rPr lang="en-US" sz="2800" dirty="0">
                <a:solidFill>
                  <a:schemeClr val="accent3"/>
                </a:solidFill>
                <a:effectLst/>
                <a:latin typeface="Calibri" panose="020F0502020204030204" pitchFamily="34" charset="0"/>
                <a:ea typeface="Calibri" panose="020F0502020204030204" pitchFamily="34" charset="0"/>
              </a:rPr>
              <a:t> </a:t>
            </a:r>
          </a:p>
          <a:p>
            <a:pPr lvl="0" indent="-457200" algn="l" rtl="0">
              <a:lnSpc>
                <a:spcPct val="90000"/>
              </a:lnSpc>
              <a:spcBef>
                <a:spcPts val="0"/>
              </a:spcBef>
              <a:spcAft>
                <a:spcPts val="0"/>
              </a:spcAft>
              <a:buClr>
                <a:schemeClr val="lt1"/>
              </a:buClr>
              <a:buSzPts val="2000"/>
              <a:buFont typeface="+mj-lt"/>
              <a:buAutoNum type="arabicPeriod"/>
            </a:pPr>
            <a:r>
              <a:rPr lang="en-US" sz="2800" dirty="0">
                <a:solidFill>
                  <a:schemeClr val="accent3"/>
                </a:solidFill>
                <a:effectLst/>
                <a:latin typeface="Calibri" panose="020F0502020204030204" pitchFamily="34" charset="0"/>
                <a:ea typeface="Calibri" panose="020F0502020204030204" pitchFamily="34" charset="0"/>
              </a:rPr>
              <a:t>STD-002-C++    </a:t>
            </a:r>
            <a:r>
              <a:rPr lang="en-US" sz="2800" b="1" dirty="0">
                <a:solidFill>
                  <a:schemeClr val="accent3"/>
                </a:solidFill>
                <a:effectLst/>
                <a:latin typeface="Calibri" panose="020F0502020204030204" pitchFamily="34" charset="0"/>
                <a:ea typeface="Calibri" panose="020F0502020204030204" pitchFamily="34" charset="0"/>
              </a:rPr>
              <a:t>C++ Proper Data Values</a:t>
            </a:r>
            <a:r>
              <a:rPr lang="en-US" sz="2800" dirty="0">
                <a:solidFill>
                  <a:schemeClr val="accent3"/>
                </a:solidFill>
                <a:effectLst/>
                <a:latin typeface="Calibri" panose="020F0502020204030204" pitchFamily="34" charset="0"/>
                <a:ea typeface="Calibri" panose="020F0502020204030204" pitchFamily="34" charset="0"/>
              </a:rPr>
              <a:t> </a:t>
            </a:r>
            <a:endParaRPr lang="en-US" sz="2800" dirty="0">
              <a:solidFill>
                <a:schemeClr val="accent3"/>
              </a:solidFill>
              <a:latin typeface="Calibri" panose="020F0502020204030204" pitchFamily="34" charset="0"/>
              <a:ea typeface="Calibri" panose="020F0502020204030204" pitchFamily="34" charset="0"/>
            </a:endParaRPr>
          </a:p>
          <a:p>
            <a:pPr lvl="0" indent="-457200">
              <a:spcBef>
                <a:spcPts val="0"/>
              </a:spcBef>
              <a:buSzPts val="2000"/>
              <a:buFont typeface="+mj-lt"/>
              <a:buAutoNum type="arabicPeriod"/>
            </a:pPr>
            <a:r>
              <a:rPr lang="en-US" sz="2800" dirty="0">
                <a:solidFill>
                  <a:schemeClr val="accent1"/>
                </a:solidFill>
                <a:latin typeface="Calibri" panose="020F0502020204030204" pitchFamily="34" charset="0"/>
                <a:ea typeface="Calibri" panose="020F0502020204030204" pitchFamily="34" charset="0"/>
              </a:rPr>
              <a:t>STD-003-C++    C</a:t>
            </a:r>
            <a:r>
              <a:rPr lang="en-US" sz="2800" b="1" dirty="0">
                <a:solidFill>
                  <a:schemeClr val="accent1"/>
                </a:solidFill>
                <a:latin typeface="Calibri" panose="020F0502020204030204" pitchFamily="34" charset="0"/>
                <a:ea typeface="Calibri" panose="020F0502020204030204" pitchFamily="34" charset="0"/>
              </a:rPr>
              <a:t>++ String Correctness </a:t>
            </a:r>
          </a:p>
          <a:p>
            <a:pPr lvl="0" indent="-457200">
              <a:spcBef>
                <a:spcPts val="0"/>
              </a:spcBef>
              <a:buSzPts val="2000"/>
              <a:buFont typeface="+mj-lt"/>
              <a:buAutoNum type="arabicPeriod"/>
            </a:pPr>
            <a:r>
              <a:rPr lang="en-US" sz="2800" dirty="0">
                <a:solidFill>
                  <a:schemeClr val="accent1"/>
                </a:solidFill>
                <a:latin typeface="Calibri" panose="020F0502020204030204" pitchFamily="34" charset="0"/>
                <a:ea typeface="Calibri" panose="020F0502020204030204" pitchFamily="34" charset="0"/>
              </a:rPr>
              <a:t>STD-004-C++    </a:t>
            </a:r>
            <a:r>
              <a:rPr lang="en-US" sz="2800" b="1" dirty="0">
                <a:solidFill>
                  <a:schemeClr val="accent1"/>
                </a:solidFill>
                <a:latin typeface="Calibri" panose="020F0502020204030204" pitchFamily="34" charset="0"/>
                <a:ea typeface="Calibri" panose="020F0502020204030204" pitchFamily="34" charset="0"/>
              </a:rPr>
              <a:t>C++ Preventing SQL Injection</a:t>
            </a:r>
            <a:r>
              <a:rPr lang="en-US" sz="2800" dirty="0">
                <a:solidFill>
                  <a:schemeClr val="accent1"/>
                </a:solidFill>
                <a:latin typeface="Calibri" panose="020F0502020204030204" pitchFamily="34" charset="0"/>
                <a:ea typeface="Calibri" panose="020F0502020204030204" pitchFamily="34" charset="0"/>
              </a:rPr>
              <a:t> </a:t>
            </a:r>
          </a:p>
          <a:p>
            <a:pPr lvl="0" indent="-457200">
              <a:spcBef>
                <a:spcPts val="0"/>
              </a:spcBef>
              <a:buSzPts val="2000"/>
              <a:buFont typeface="+mj-lt"/>
              <a:buAutoNum type="arabicPeriod"/>
            </a:pPr>
            <a:r>
              <a:rPr lang="en-US" sz="2800" dirty="0">
                <a:solidFill>
                  <a:schemeClr val="accent1"/>
                </a:solidFill>
                <a:latin typeface="Calibri" panose="020F0502020204030204" pitchFamily="34" charset="0"/>
                <a:ea typeface="Calibri" panose="020F0502020204030204" pitchFamily="34" charset="0"/>
              </a:rPr>
              <a:t>STD-005-C++    </a:t>
            </a:r>
            <a:r>
              <a:rPr lang="en-US" sz="2800" b="1" dirty="0">
                <a:solidFill>
                  <a:schemeClr val="accent1"/>
                </a:solidFill>
                <a:latin typeface="Calibri" panose="020F0502020204030204" pitchFamily="34" charset="0"/>
                <a:ea typeface="Calibri" panose="020F0502020204030204" pitchFamily="34" charset="0"/>
              </a:rPr>
              <a:t>C++ Memory Protection</a:t>
            </a:r>
            <a:r>
              <a:rPr lang="en-US" sz="2800" dirty="0">
                <a:solidFill>
                  <a:schemeClr val="accent1"/>
                </a:solidFill>
                <a:latin typeface="Calibri" panose="020F0502020204030204" pitchFamily="34" charset="0"/>
                <a:ea typeface="Calibri" panose="020F0502020204030204" pitchFamily="34" charset="0"/>
              </a:rPr>
              <a:t> </a:t>
            </a:r>
          </a:p>
          <a:p>
            <a:pPr lvl="0" indent="-457200" algn="l" rtl="0">
              <a:lnSpc>
                <a:spcPct val="90000"/>
              </a:lnSpc>
              <a:spcBef>
                <a:spcPts val="0"/>
              </a:spcBef>
              <a:spcAft>
                <a:spcPts val="0"/>
              </a:spcAft>
              <a:buClr>
                <a:schemeClr val="lt1"/>
              </a:buClr>
              <a:buSzPts val="2000"/>
              <a:buFont typeface="+mj-lt"/>
              <a:buAutoNum type="arabicPeriod"/>
            </a:pPr>
            <a:r>
              <a:rPr lang="en-US" sz="2800" dirty="0">
                <a:solidFill>
                  <a:schemeClr val="accent3"/>
                </a:solidFill>
                <a:effectLst/>
                <a:latin typeface="Calibri" panose="020F0502020204030204" pitchFamily="34" charset="0"/>
                <a:ea typeface="Calibri" panose="020F0502020204030204" pitchFamily="34" charset="0"/>
              </a:rPr>
              <a:t>STD-006-C++    </a:t>
            </a:r>
            <a:r>
              <a:rPr lang="en-US" sz="2800" b="1" dirty="0">
                <a:solidFill>
                  <a:schemeClr val="accent3"/>
                </a:solidFill>
                <a:effectLst/>
                <a:latin typeface="Calibri" panose="020F0502020204030204" pitchFamily="34" charset="0"/>
                <a:ea typeface="Calibri" panose="020F0502020204030204" pitchFamily="34" charset="0"/>
              </a:rPr>
              <a:t>C++ Assertions</a:t>
            </a:r>
            <a:r>
              <a:rPr lang="en-US" sz="2800" dirty="0">
                <a:solidFill>
                  <a:schemeClr val="accent3"/>
                </a:solidFill>
                <a:effectLst/>
                <a:latin typeface="Calibri" panose="020F0502020204030204" pitchFamily="34" charset="0"/>
                <a:ea typeface="Calibri" panose="020F0502020204030204" pitchFamily="34" charset="0"/>
              </a:rPr>
              <a:t> </a:t>
            </a:r>
            <a:endParaRPr lang="en-US" sz="2800" dirty="0">
              <a:solidFill>
                <a:schemeClr val="accent3"/>
              </a:solidFill>
              <a:latin typeface="Calibri" panose="020F0502020204030204" pitchFamily="34" charset="0"/>
              <a:ea typeface="Calibri" panose="020F0502020204030204" pitchFamily="34" charset="0"/>
            </a:endParaRPr>
          </a:p>
          <a:p>
            <a:pPr lvl="0" indent="-457200" algn="l" rtl="0">
              <a:lnSpc>
                <a:spcPct val="90000"/>
              </a:lnSpc>
              <a:spcBef>
                <a:spcPts val="0"/>
              </a:spcBef>
              <a:spcAft>
                <a:spcPts val="0"/>
              </a:spcAft>
              <a:buClr>
                <a:schemeClr val="lt1"/>
              </a:buClr>
              <a:buSzPts val="2000"/>
              <a:buFont typeface="+mj-lt"/>
              <a:buAutoNum type="arabicPeriod"/>
            </a:pPr>
            <a:r>
              <a:rPr lang="en-US" sz="2800" dirty="0">
                <a:solidFill>
                  <a:schemeClr val="accent4"/>
                </a:solidFill>
                <a:effectLst/>
                <a:latin typeface="Calibri" panose="020F0502020204030204" pitchFamily="34" charset="0"/>
                <a:ea typeface="Calibri" panose="020F0502020204030204" pitchFamily="34" charset="0"/>
              </a:rPr>
              <a:t>STD-007-C++    </a:t>
            </a:r>
            <a:r>
              <a:rPr lang="en-US" sz="2800" b="1" dirty="0">
                <a:solidFill>
                  <a:schemeClr val="accent4"/>
                </a:solidFill>
                <a:effectLst/>
                <a:latin typeface="Calibri" panose="020F0502020204030204" pitchFamily="34" charset="0"/>
                <a:ea typeface="Calibri" panose="020F0502020204030204" pitchFamily="34" charset="0"/>
              </a:rPr>
              <a:t>C++ Exceptions</a:t>
            </a:r>
            <a:r>
              <a:rPr lang="en-US" sz="2800" dirty="0">
                <a:solidFill>
                  <a:schemeClr val="accent4"/>
                </a:solidFill>
                <a:effectLst/>
                <a:latin typeface="Calibri" panose="020F0502020204030204" pitchFamily="34" charset="0"/>
                <a:ea typeface="Calibri" panose="020F0502020204030204" pitchFamily="34" charset="0"/>
              </a:rPr>
              <a:t> </a:t>
            </a:r>
          </a:p>
          <a:p>
            <a:pPr lvl="0" indent="-457200" algn="l" rtl="0">
              <a:lnSpc>
                <a:spcPct val="90000"/>
              </a:lnSpc>
              <a:spcBef>
                <a:spcPts val="0"/>
              </a:spcBef>
              <a:spcAft>
                <a:spcPts val="0"/>
              </a:spcAft>
              <a:buClr>
                <a:schemeClr val="lt1"/>
              </a:buClr>
              <a:buSzPts val="2000"/>
              <a:buFont typeface="+mj-lt"/>
              <a:buAutoNum type="arabicPeriod"/>
            </a:pPr>
            <a:r>
              <a:rPr lang="en-US" sz="2800" dirty="0">
                <a:solidFill>
                  <a:schemeClr val="accent3"/>
                </a:solidFill>
                <a:effectLst/>
                <a:latin typeface="Calibri" panose="020F0502020204030204" pitchFamily="34" charset="0"/>
                <a:ea typeface="Calibri" panose="020F0502020204030204" pitchFamily="34" charset="0"/>
              </a:rPr>
              <a:t>STD-008-C++    </a:t>
            </a:r>
            <a:r>
              <a:rPr lang="en-US" sz="2800" b="1" dirty="0">
                <a:solidFill>
                  <a:schemeClr val="accent3"/>
                </a:solidFill>
                <a:effectLst/>
                <a:latin typeface="Calibri" panose="020F0502020204030204" pitchFamily="34" charset="0"/>
                <a:ea typeface="Calibri" panose="020F0502020204030204" pitchFamily="34" charset="0"/>
              </a:rPr>
              <a:t>C++ validating user Input</a:t>
            </a:r>
            <a:r>
              <a:rPr lang="en-US" sz="2800" dirty="0">
                <a:solidFill>
                  <a:schemeClr val="accent3"/>
                </a:solidFill>
                <a:effectLst/>
                <a:latin typeface="Calibri" panose="020F0502020204030204" pitchFamily="34" charset="0"/>
                <a:ea typeface="Calibri" panose="020F0502020204030204" pitchFamily="34" charset="0"/>
              </a:rPr>
              <a:t> </a:t>
            </a:r>
            <a:endParaRPr lang="en-US" sz="2800" dirty="0">
              <a:solidFill>
                <a:schemeClr val="accent3"/>
              </a:solidFill>
              <a:latin typeface="Calibri" panose="020F0502020204030204" pitchFamily="34" charset="0"/>
              <a:ea typeface="Calibri" panose="020F0502020204030204" pitchFamily="34" charset="0"/>
            </a:endParaRPr>
          </a:p>
          <a:p>
            <a:pPr lvl="0" indent="-457200" algn="l" rtl="0">
              <a:lnSpc>
                <a:spcPct val="90000"/>
              </a:lnSpc>
              <a:spcBef>
                <a:spcPts val="0"/>
              </a:spcBef>
              <a:spcAft>
                <a:spcPts val="0"/>
              </a:spcAft>
              <a:buClr>
                <a:schemeClr val="lt1"/>
              </a:buClr>
              <a:buSzPts val="2000"/>
              <a:buFont typeface="+mj-lt"/>
              <a:buAutoNum type="arabicPeriod"/>
            </a:pPr>
            <a:r>
              <a:rPr lang="en-US" sz="2800" dirty="0">
                <a:solidFill>
                  <a:schemeClr val="accent4"/>
                </a:solidFill>
                <a:effectLst/>
                <a:latin typeface="Calibri" panose="020F0502020204030204" pitchFamily="34" charset="0"/>
                <a:ea typeface="Calibri" panose="020F0502020204030204" pitchFamily="34" charset="0"/>
              </a:rPr>
              <a:t>STD-009-C++    </a:t>
            </a:r>
            <a:r>
              <a:rPr lang="en-US" sz="2800" b="1" dirty="0">
                <a:solidFill>
                  <a:schemeClr val="accent4"/>
                </a:solidFill>
                <a:effectLst/>
                <a:latin typeface="Calibri" panose="020F0502020204030204" pitchFamily="34" charset="0"/>
                <a:ea typeface="Calibri" panose="020F0502020204030204" pitchFamily="34" charset="0"/>
              </a:rPr>
              <a:t>C++ Closing Files Properly </a:t>
            </a:r>
            <a:endParaRPr lang="en-US" sz="2800" dirty="0">
              <a:solidFill>
                <a:schemeClr val="accent4"/>
              </a:solidFill>
              <a:effectLst/>
              <a:latin typeface="Calibri" panose="020F0502020204030204" pitchFamily="34" charset="0"/>
              <a:ea typeface="Calibri" panose="020F0502020204030204" pitchFamily="34" charset="0"/>
            </a:endParaRPr>
          </a:p>
          <a:p>
            <a:pPr lvl="0" indent="-457200" algn="l" rtl="0">
              <a:lnSpc>
                <a:spcPct val="90000"/>
              </a:lnSpc>
              <a:spcBef>
                <a:spcPts val="0"/>
              </a:spcBef>
              <a:spcAft>
                <a:spcPts val="0"/>
              </a:spcAft>
              <a:buClr>
                <a:schemeClr val="lt1"/>
              </a:buClr>
              <a:buSzPts val="2000"/>
              <a:buFont typeface="+mj-lt"/>
              <a:buAutoNum type="arabicPeriod"/>
            </a:pPr>
            <a:r>
              <a:rPr lang="en-US" sz="2800" dirty="0">
                <a:solidFill>
                  <a:schemeClr val="accent1"/>
                </a:solidFill>
                <a:effectLst/>
                <a:latin typeface="Calibri" panose="020F0502020204030204" pitchFamily="34" charset="0"/>
                <a:ea typeface="Calibri" panose="020F0502020204030204" pitchFamily="34" charset="0"/>
              </a:rPr>
              <a:t>STD-010-C++    </a:t>
            </a:r>
            <a:r>
              <a:rPr lang="en-US" sz="2800" b="1" dirty="0">
                <a:solidFill>
                  <a:schemeClr val="accent1"/>
                </a:solidFill>
                <a:effectLst/>
                <a:latin typeface="Calibri" panose="020F0502020204030204" pitchFamily="34" charset="0"/>
                <a:ea typeface="Calibri" panose="020F0502020204030204" pitchFamily="34" charset="0"/>
              </a:rPr>
              <a:t>C++ Valid Iterator Range</a:t>
            </a:r>
            <a:r>
              <a:rPr lang="en-US" sz="2800" dirty="0">
                <a:solidFill>
                  <a:schemeClr val="accent1"/>
                </a:solidFill>
                <a:effectLst/>
                <a:latin typeface="Calibri" panose="020F0502020204030204" pitchFamily="34" charset="0"/>
                <a:ea typeface="Calibri" panose="020F0502020204030204" pitchFamily="34" charset="0"/>
              </a:rPr>
              <a:t> </a:t>
            </a:r>
            <a:endParaRPr sz="2800" dirty="0">
              <a:solidFill>
                <a:schemeClr val="accent1"/>
              </a:solidFill>
            </a:endParaRPr>
          </a:p>
        </p:txBody>
      </p:sp>
      <p:pic>
        <p:nvPicPr>
          <p:cNvPr id="176" name="Google Shape;176;p6" descr="Green Pace logo"/>
          <p:cNvPicPr preferRelativeResize="0"/>
          <p:nvPr/>
        </p:nvPicPr>
        <p:blipFill>
          <a:blip r:embed="rId6">
            <a:alphaModFix/>
          </a:blip>
          <a:stretch>
            <a:fillRect/>
          </a:stretch>
        </p:blipFill>
        <p:spPr>
          <a:xfrm>
            <a:off x="10924399" y="5417409"/>
            <a:ext cx="886601" cy="1149225"/>
          </a:xfrm>
          <a:prstGeom prst="rect">
            <a:avLst/>
          </a:prstGeom>
          <a:noFill/>
          <a:ln>
            <a:noFill/>
          </a:ln>
        </p:spPr>
      </p:pic>
      <p:sp>
        <p:nvSpPr>
          <p:cNvPr id="3" name="TextBox 2">
            <a:extLst>
              <a:ext uri="{FF2B5EF4-FFF2-40B4-BE49-F238E27FC236}">
                <a16:creationId xmlns:a16="http://schemas.microsoft.com/office/drawing/2014/main" id="{F3B70A56-4E5C-43A4-88FD-713908240F94}"/>
              </a:ext>
            </a:extLst>
          </p:cNvPr>
          <p:cNvSpPr txBox="1"/>
          <p:nvPr/>
        </p:nvSpPr>
        <p:spPr>
          <a:xfrm>
            <a:off x="7966773" y="3429000"/>
            <a:ext cx="3400926" cy="1015663"/>
          </a:xfrm>
          <a:prstGeom prst="rect">
            <a:avLst/>
          </a:prstGeom>
          <a:noFill/>
          <a:ln>
            <a:solidFill>
              <a:schemeClr val="accent1"/>
            </a:solidFill>
          </a:ln>
        </p:spPr>
        <p:txBody>
          <a:bodyPr wrap="square" rtlCol="0">
            <a:spAutoFit/>
          </a:bodyPr>
          <a:lstStyle/>
          <a:p>
            <a:r>
              <a:rPr lang="en-US" sz="2000" dirty="0">
                <a:solidFill>
                  <a:schemeClr val="accent1"/>
                </a:solidFill>
              </a:rPr>
              <a:t>RED </a:t>
            </a:r>
            <a:r>
              <a:rPr lang="en-US" sz="2000" dirty="0">
                <a:solidFill>
                  <a:schemeClr val="bg1"/>
                </a:solidFill>
              </a:rPr>
              <a:t>– High Priority</a:t>
            </a:r>
          </a:p>
          <a:p>
            <a:r>
              <a:rPr lang="en-US" sz="2000" dirty="0">
                <a:solidFill>
                  <a:schemeClr val="accent3"/>
                </a:solidFill>
              </a:rPr>
              <a:t>YELLOW </a:t>
            </a:r>
            <a:r>
              <a:rPr lang="en-US" sz="2000" dirty="0">
                <a:solidFill>
                  <a:schemeClr val="bg1"/>
                </a:solidFill>
              </a:rPr>
              <a:t> -- Medium Priority</a:t>
            </a:r>
          </a:p>
          <a:p>
            <a:r>
              <a:rPr lang="en-US" sz="2000" dirty="0">
                <a:solidFill>
                  <a:schemeClr val="accent4"/>
                </a:solidFill>
              </a:rPr>
              <a:t>GREEN</a:t>
            </a:r>
            <a:r>
              <a:rPr lang="en-US" sz="2000" dirty="0">
                <a:solidFill>
                  <a:schemeClr val="bg1"/>
                </a:solidFill>
              </a:rPr>
              <a:t> – Low Priority</a:t>
            </a:r>
          </a:p>
        </p:txBody>
      </p:sp>
      <p:pic>
        <p:nvPicPr>
          <p:cNvPr id="4" name="Audio 3">
            <a:hlinkClick r:id="" action="ppaction://media"/>
            <a:extLst>
              <a:ext uri="{FF2B5EF4-FFF2-40B4-BE49-F238E27FC236}">
                <a16:creationId xmlns:a16="http://schemas.microsoft.com/office/drawing/2014/main" id="{A8B3A2F3-1539-4533-802E-73C94474ED5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9351"/>
    </mc:Choice>
    <mc:Fallback>
      <p:transition spd="slow" advTm="193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sz="4800" b="1" dirty="0"/>
              <a:t>ENCRYPTION POLICIES</a:t>
            </a:r>
            <a:endParaRPr sz="4800" b="1" dirty="0"/>
          </a:p>
        </p:txBody>
      </p:sp>
      <p:sp>
        <p:nvSpPr>
          <p:cNvPr id="182" name="Google Shape;182;p7"/>
          <p:cNvSpPr txBox="1">
            <a:spLocks noGrp="1"/>
          </p:cNvSpPr>
          <p:nvPr>
            <p:ph type="body" idx="1"/>
          </p:nvPr>
        </p:nvSpPr>
        <p:spPr>
          <a:xfrm>
            <a:off x="706974" y="1991013"/>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r>
              <a:rPr lang="en-US" sz="2000" dirty="0"/>
              <a:t>      </a:t>
            </a:r>
            <a:r>
              <a:rPr lang="en-US" sz="1800" b="1" dirty="0"/>
              <a:t>Encryption At Rest</a:t>
            </a:r>
          </a:p>
          <a:p>
            <a:pPr marL="457200" lvl="1" indent="0">
              <a:spcBef>
                <a:spcPts val="0"/>
              </a:spcBef>
              <a:buSzPts val="2000"/>
              <a:buNone/>
            </a:pPr>
            <a:r>
              <a:rPr lang="en-US" dirty="0">
                <a:solidFill>
                  <a:schemeClr val="bg1"/>
                </a:solidFill>
                <a:effectLst/>
                <a:latin typeface="Calibri" panose="020F0502020204030204" pitchFamily="34" charset="0"/>
                <a:ea typeface="Calibri" panose="020F0502020204030204" pitchFamily="34" charset="0"/>
              </a:rPr>
              <a:t>Encrypting data at rest can protect the organization from unauthorized access to data when computer hardware is sent for repair or discarded.</a:t>
            </a:r>
          </a:p>
          <a:p>
            <a:pPr marL="228600" indent="-228600">
              <a:spcBef>
                <a:spcPts val="0"/>
              </a:spcBef>
              <a:buSzPts val="2000"/>
            </a:pPr>
            <a:endParaRPr lang="en-US" sz="2000" dirty="0">
              <a:solidFill>
                <a:schemeClr val="bg1"/>
              </a:solidFill>
              <a:latin typeface="Calibri" panose="020F0502020204030204" pitchFamily="34" charset="0"/>
              <a:ea typeface="Calibri" panose="020F0502020204030204" pitchFamily="34" charset="0"/>
            </a:endParaRPr>
          </a:p>
          <a:p>
            <a:pPr marL="0" indent="0">
              <a:spcBef>
                <a:spcPts val="0"/>
              </a:spcBef>
              <a:buSzPts val="2000"/>
              <a:buNone/>
            </a:pPr>
            <a:r>
              <a:rPr lang="en-US" sz="2000" dirty="0">
                <a:solidFill>
                  <a:schemeClr val="bg1"/>
                </a:solidFill>
                <a:latin typeface="Calibri" panose="020F0502020204030204" pitchFamily="34" charset="0"/>
                <a:ea typeface="Calibri" panose="020F0502020204030204" pitchFamily="34" charset="0"/>
              </a:rPr>
              <a:t>        </a:t>
            </a:r>
            <a:r>
              <a:rPr lang="en-US" sz="2000" b="1" dirty="0">
                <a:solidFill>
                  <a:schemeClr val="bg1"/>
                </a:solidFill>
                <a:latin typeface="Calibri" panose="020F0502020204030204" pitchFamily="34" charset="0"/>
                <a:ea typeface="Calibri" panose="020F0502020204030204" pitchFamily="34" charset="0"/>
              </a:rPr>
              <a:t>Encryption At Flight</a:t>
            </a:r>
          </a:p>
          <a:p>
            <a:pPr marL="457200" lvl="1" indent="0">
              <a:spcBef>
                <a:spcPts val="0"/>
              </a:spcBef>
              <a:buSzPts val="2000"/>
              <a:buNone/>
            </a:pPr>
            <a:r>
              <a:rPr lang="en-US" dirty="0">
                <a:effectLst/>
                <a:latin typeface="Calibri" panose="020F0502020204030204" pitchFamily="34" charset="0"/>
                <a:ea typeface="Calibri" panose="020F0502020204030204" pitchFamily="34" charset="0"/>
              </a:rPr>
              <a:t>The process of encrypting data while the data is being transmitted. In some applications data may be unencrypted while it is at rest on drive arrays, but encrypted while it is being transmitted to provide protection.</a:t>
            </a:r>
          </a:p>
          <a:p>
            <a:pPr marL="457200" lvl="1" indent="0">
              <a:spcBef>
                <a:spcPts val="0"/>
              </a:spcBef>
              <a:buSzPts val="2000"/>
              <a:buNone/>
            </a:pPr>
            <a:endParaRPr lang="en-US" b="1" dirty="0">
              <a:latin typeface="Calibri" panose="020F0502020204030204" pitchFamily="34" charset="0"/>
              <a:ea typeface="Calibri" panose="020F0502020204030204" pitchFamily="34" charset="0"/>
            </a:endParaRPr>
          </a:p>
          <a:p>
            <a:pPr marL="457200" lvl="1" indent="0">
              <a:spcBef>
                <a:spcPts val="0"/>
              </a:spcBef>
              <a:buSzPts val="2000"/>
              <a:buNone/>
            </a:pPr>
            <a:r>
              <a:rPr lang="en-US" b="1" dirty="0">
                <a:latin typeface="Calibri" panose="020F0502020204030204" pitchFamily="34" charset="0"/>
                <a:ea typeface="Calibri" panose="020F0502020204030204" pitchFamily="34" charset="0"/>
              </a:rPr>
              <a:t>Encryption in Use</a:t>
            </a:r>
          </a:p>
          <a:p>
            <a:pPr marL="457200" lvl="1" indent="0">
              <a:spcBef>
                <a:spcPts val="0"/>
              </a:spcBef>
              <a:buSzPts val="2000"/>
              <a:buNone/>
            </a:pPr>
            <a:r>
              <a:rPr lang="en-US" dirty="0">
                <a:solidFill>
                  <a:schemeClr val="bg1"/>
                </a:solidFill>
                <a:effectLst/>
                <a:latin typeface="Calibri" panose="020F0502020204030204" pitchFamily="34" charset="0"/>
                <a:ea typeface="Calibri" panose="020F0502020204030204" pitchFamily="34" charset="0"/>
              </a:rPr>
              <a:t>Protecting data at rest is far easier than protecting  </a:t>
            </a:r>
            <a:r>
              <a:rPr lang="en-US" dirty="0">
                <a:solidFill>
                  <a:schemeClr val="bg1"/>
                </a:solidFill>
                <a:effectLst/>
                <a:latin typeface="Calibri" panose="020F0502020204030204" pitchFamily="34" charset="0"/>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data in motion</a:t>
            </a:r>
            <a:r>
              <a:rPr lang="en-US" dirty="0">
                <a:solidFill>
                  <a:schemeClr val="bg1"/>
                </a:solidFill>
                <a:effectLst/>
                <a:latin typeface="Calibri" panose="020F0502020204030204" pitchFamily="34" charset="0"/>
                <a:ea typeface="Calibri" panose="020F0502020204030204" pitchFamily="34" charset="0"/>
              </a:rPr>
              <a:t> -- information that is being transported between systems. Encryption plays a major role in protecting data in use or in motion.</a:t>
            </a:r>
          </a:p>
        </p:txBody>
      </p:sp>
      <p:pic>
        <p:nvPicPr>
          <p:cNvPr id="183" name="Google Shape;183;p7"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462584DC-F67B-4644-B3EE-A6AD47AA37D0}"/>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6315"/>
    </mc:Choice>
    <mc:Fallback>
      <p:transition spd="slow" advTm="163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TRIPLE-A POLICIES</a:t>
            </a:r>
            <a:endParaRPr dirty="0"/>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a:bodyPr>
          <a:lstStyle/>
          <a:p>
            <a:pPr indent="-457200">
              <a:spcBef>
                <a:spcPts val="0"/>
              </a:spcBef>
              <a:buSzPts val="2400"/>
            </a:pPr>
            <a:r>
              <a:rPr lang="en-US" sz="2000" b="1" dirty="0"/>
              <a:t>Authentication</a:t>
            </a:r>
          </a:p>
          <a:p>
            <a:pPr lvl="1" indent="-457200">
              <a:spcBef>
                <a:spcPts val="0"/>
              </a:spcBef>
              <a:buSzPts val="2400"/>
            </a:pPr>
            <a:r>
              <a:rPr lang="en-US" dirty="0">
                <a:solidFill>
                  <a:schemeClr val="bg1"/>
                </a:solidFill>
                <a:effectLst/>
                <a:latin typeface="Calibri" panose="020F0502020204030204" pitchFamily="34" charset="0"/>
                <a:ea typeface="Calibri" panose="020F0502020204030204" pitchFamily="34" charset="0"/>
              </a:rPr>
              <a:t>Successful authentication occurs when one’s credentials are entered into a system resource and compared against stored user information with a database, which ultimately allows a user to gain access, or be denied </a:t>
            </a:r>
            <a:endParaRPr lang="en-US" dirty="0">
              <a:solidFill>
                <a:schemeClr val="bg1"/>
              </a:solidFill>
            </a:endParaRPr>
          </a:p>
          <a:p>
            <a:pPr indent="-457200">
              <a:spcBef>
                <a:spcPts val="0"/>
              </a:spcBef>
              <a:buSzPts val="2400"/>
            </a:pPr>
            <a:r>
              <a:rPr lang="en-US" sz="2000" b="1" dirty="0">
                <a:solidFill>
                  <a:schemeClr val="bg1"/>
                </a:solidFill>
              </a:rPr>
              <a:t>Authorization</a:t>
            </a:r>
          </a:p>
          <a:p>
            <a:pPr lvl="1" indent="-457200">
              <a:spcBef>
                <a:spcPts val="0"/>
              </a:spcBef>
              <a:buSzPts val="2400"/>
            </a:pPr>
            <a:r>
              <a:rPr lang="en-US" spc="20" dirty="0">
                <a:solidFill>
                  <a:schemeClr val="bg1"/>
                </a:solidFill>
                <a:effectLst/>
                <a:latin typeface="Calibri" panose="020F0502020204030204" pitchFamily="34" charset="0"/>
                <a:ea typeface="Calibri" panose="020F0502020204030204" pitchFamily="34" charset="0"/>
              </a:rPr>
              <a:t>With Authorization we usually use a username and password type setup,</a:t>
            </a:r>
            <a:r>
              <a:rPr lang="en-US" dirty="0">
                <a:solidFill>
                  <a:schemeClr val="bg1"/>
                </a:solidFill>
                <a:effectLst/>
                <a:latin typeface="Calibri" panose="020F0502020204030204" pitchFamily="34" charset="0"/>
                <a:ea typeface="Calibri" panose="020F0502020204030204" pitchFamily="34" charset="0"/>
              </a:rPr>
              <a:t> or some other type of commonly used method of "authentication" to actually authenticate to that very system resource </a:t>
            </a:r>
            <a:endParaRPr lang="en-US" dirty="0">
              <a:solidFill>
                <a:schemeClr val="bg1"/>
              </a:solidFill>
            </a:endParaRPr>
          </a:p>
          <a:p>
            <a:pPr indent="-457200">
              <a:spcBef>
                <a:spcPts val="0"/>
              </a:spcBef>
              <a:buSzPts val="2400"/>
            </a:pPr>
            <a:r>
              <a:rPr lang="en-US" sz="2000" b="1" dirty="0">
                <a:solidFill>
                  <a:schemeClr val="bg1"/>
                </a:solidFill>
              </a:rPr>
              <a:t>Accounting</a:t>
            </a:r>
          </a:p>
          <a:p>
            <a:pPr lvl="1" indent="-457200">
              <a:spcBef>
                <a:spcPts val="0"/>
              </a:spcBef>
              <a:buSzPts val="2400"/>
            </a:pPr>
            <a:r>
              <a:rPr lang="en-US" dirty="0">
                <a:solidFill>
                  <a:schemeClr val="bg1"/>
                </a:solidFill>
                <a:effectLst/>
                <a:latin typeface="Calibri" panose="020F0502020204030204" pitchFamily="34" charset="0"/>
                <a:ea typeface="Calibri" panose="020F0502020204030204" pitchFamily="34" charset="0"/>
              </a:rPr>
              <a:t>the concept of "accounting" (i.e., effectively auditing and monitoring this type of environment) includes removing aged and dormant accounts, validating access rights for privileged accounts, reviewing log reports for access rights violations, and other essential activities </a:t>
            </a:r>
          </a:p>
          <a:p>
            <a:pPr lvl="1" indent="-457200">
              <a:spcBef>
                <a:spcPts val="0"/>
              </a:spcBef>
              <a:buSzPts val="2400"/>
            </a:pPr>
            <a:endParaRPr lang="en-US" dirty="0">
              <a:solidFill>
                <a:schemeClr val="bg1"/>
              </a:solidFill>
              <a:latin typeface="Calibri" panose="020F0502020204030204" pitchFamily="34" charset="0"/>
            </a:endParaRPr>
          </a:p>
          <a:p>
            <a:pPr lvl="1" indent="-457200">
              <a:spcBef>
                <a:spcPts val="0"/>
              </a:spcBef>
              <a:buSzPts val="2400"/>
            </a:pPr>
            <a:endParaRPr lang="en-US" sz="1800" dirty="0">
              <a:solidFill>
                <a:schemeClr val="bg1"/>
              </a:solidFill>
              <a:latin typeface="Calibri" panose="020F0502020204030204" pitchFamily="34" charset="0"/>
            </a:endParaRPr>
          </a:p>
          <a:p>
            <a:pPr marL="457200" lvl="1" indent="0">
              <a:spcBef>
                <a:spcPts val="0"/>
              </a:spcBef>
              <a:buSzPts val="2400"/>
              <a:buNone/>
            </a:pPr>
            <a:endParaRPr lang="en-US" sz="1800" dirty="0">
              <a:solidFill>
                <a:schemeClr val="bg1"/>
              </a:solidFill>
              <a:latin typeface="Calibri" panose="020F0502020204030204" pitchFamily="34" charset="0"/>
            </a:endParaRPr>
          </a:p>
          <a:p>
            <a:pPr marL="457200" lvl="1" indent="0">
              <a:spcBef>
                <a:spcPts val="0"/>
              </a:spcBef>
              <a:buSzPts val="2400"/>
              <a:buNone/>
            </a:pPr>
            <a:r>
              <a:rPr lang="en-US" sz="1800" dirty="0">
                <a:solidFill>
                  <a:schemeClr val="bg1"/>
                </a:solidFill>
                <a:latin typeface="Calibri" panose="020F0502020204030204" pitchFamily="34" charset="0"/>
              </a:rPr>
              <a:t>Resource: </a:t>
            </a:r>
            <a:r>
              <a:rPr lang="en-US" sz="1800" dirty="0">
                <a:effectLst/>
                <a:latin typeface="Calibri" panose="020F0502020204030204" pitchFamily="34" charset="0"/>
                <a:ea typeface="Calibri" panose="020F0502020204030204" pitchFamily="34" charset="0"/>
              </a:rPr>
              <a:t>(Flank, n.d.)</a:t>
            </a:r>
            <a:endParaRPr dirty="0">
              <a:solidFill>
                <a:schemeClr val="bg1"/>
              </a:solidFill>
            </a:endParaRP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2523E0DF-18F3-49D4-BD28-EA224408AE6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303"/>
    </mc:Choice>
    <mc:Fallback>
      <p:transition spd="slow" advTm="203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221832" y="0"/>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b="1" dirty="0"/>
              <a:t>Unit Testing</a:t>
            </a:r>
            <a:endParaRPr b="1" dirty="0"/>
          </a:p>
        </p:txBody>
      </p:sp>
      <p:sp>
        <p:nvSpPr>
          <p:cNvPr id="196" name="Google Shape;196;g9504e29505_0_0"/>
          <p:cNvSpPr txBox="1">
            <a:spLocks noGrp="1"/>
          </p:cNvSpPr>
          <p:nvPr>
            <p:ph type="body" idx="1"/>
          </p:nvPr>
        </p:nvSpPr>
        <p:spPr>
          <a:xfrm>
            <a:off x="985568" y="1175376"/>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latin typeface="Century Gothic" panose="020B0502020202020204" pitchFamily="34" charset="0"/>
              </a:rPr>
              <a:t>Unit testing is a huge part of getting ahead of the game in security. The Google test Framework is a great way to apply unit testing</a:t>
            </a:r>
          </a:p>
          <a:p>
            <a:pPr marL="0" lvl="0" indent="0" algn="l" rtl="0">
              <a:lnSpc>
                <a:spcPct val="90000"/>
              </a:lnSpc>
              <a:spcBef>
                <a:spcPts val="1000"/>
              </a:spcBef>
              <a:spcAft>
                <a:spcPts val="0"/>
              </a:spcAft>
              <a:buSzPts val="1800"/>
              <a:buNone/>
            </a:pPr>
            <a:endParaRPr lang="en-US" sz="2000" dirty="0">
              <a:latin typeface="Century Gothic" panose="020B0502020202020204" pitchFamily="34" charset="0"/>
            </a:endParaRPr>
          </a:p>
          <a:p>
            <a:pPr marL="0" marR="0" indent="0">
              <a:lnSpc>
                <a:spcPct val="107000"/>
              </a:lnSpc>
              <a:spcBef>
                <a:spcPts val="0"/>
              </a:spcBef>
              <a:spcAft>
                <a:spcPts val="800"/>
              </a:spcAft>
              <a:buNone/>
            </a:pPr>
            <a:r>
              <a:rPr lang="en-US" sz="2000" dirty="0">
                <a:latin typeface="Century Gothic" panose="020B0502020202020204" pitchFamily="34" charset="0"/>
              </a:rPr>
              <a:t>Below is an example of an </a:t>
            </a:r>
            <a:r>
              <a:rPr lang="en-US" sz="2000" dirty="0">
                <a:solidFill>
                  <a:schemeClr val="bg1"/>
                </a:solidFill>
                <a:latin typeface="Century Gothic" panose="020B0502020202020204" pitchFamily="34" charset="0"/>
              </a:rPr>
              <a:t>Out of range Exception unit Test. I </a:t>
            </a:r>
            <a:r>
              <a:rPr lang="en-US" sz="2000" dirty="0">
                <a:solidFill>
                  <a:schemeClr val="bg1"/>
                </a:solidFill>
                <a:effectLst/>
                <a:latin typeface="Century Gothic" panose="020B0502020202020204" pitchFamily="34" charset="0"/>
                <a:ea typeface="Calibri" panose="020F0502020204030204" pitchFamily="34" charset="0"/>
                <a:cs typeface="Consolas" panose="020B0609020204030204" pitchFamily="49" charset="0"/>
              </a:rPr>
              <a:t>Used try catch exception handling here. Used at to define a collection range that was too high, then catch it as an out of range error, and display that info to the screen. </a:t>
            </a:r>
            <a:endParaRPr lang="en-US" sz="2000" dirty="0">
              <a:solidFill>
                <a:schemeClr val="bg1"/>
              </a:solidFill>
              <a:effectLst/>
              <a:latin typeface="Century Gothic" panose="020B0502020202020204" pitchFamily="34" charset="0"/>
              <a:ea typeface="Calibri" panose="020F0502020204030204" pitchFamily="34" charset="0"/>
              <a:cs typeface="Times New Roman" panose="02020603050405020304" pitchFamily="18" charset="0"/>
            </a:endParaRPr>
          </a:p>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1CDA4F57-826D-4811-8BCB-07AC38AA67B7}"/>
              </a:ext>
            </a:extLst>
          </p:cNvPr>
          <p:cNvPicPr>
            <a:picLocks noChangeAspect="1"/>
          </p:cNvPicPr>
          <p:nvPr/>
        </p:nvPicPr>
        <p:blipFill>
          <a:blip r:embed="rId7"/>
          <a:stretch>
            <a:fillRect/>
          </a:stretch>
        </p:blipFill>
        <p:spPr>
          <a:xfrm>
            <a:off x="985568" y="3548123"/>
            <a:ext cx="5766594" cy="3041628"/>
          </a:xfrm>
          <a:prstGeom prst="rect">
            <a:avLst/>
          </a:prstGeom>
        </p:spPr>
      </p:pic>
      <p:pic>
        <p:nvPicPr>
          <p:cNvPr id="5" name="Picture 4">
            <a:extLst>
              <a:ext uri="{FF2B5EF4-FFF2-40B4-BE49-F238E27FC236}">
                <a16:creationId xmlns:a16="http://schemas.microsoft.com/office/drawing/2014/main" id="{9C228ECF-2F9B-44C7-AA88-C736977FC56C}"/>
              </a:ext>
            </a:extLst>
          </p:cNvPr>
          <p:cNvPicPr>
            <a:picLocks noChangeAspect="1"/>
          </p:cNvPicPr>
          <p:nvPr/>
        </p:nvPicPr>
        <p:blipFill>
          <a:blip r:embed="rId8"/>
          <a:stretch>
            <a:fillRect/>
          </a:stretch>
        </p:blipFill>
        <p:spPr>
          <a:xfrm>
            <a:off x="7071382" y="4681787"/>
            <a:ext cx="4734586" cy="638264"/>
          </a:xfrm>
          <a:prstGeom prst="rect">
            <a:avLst/>
          </a:prstGeom>
        </p:spPr>
      </p:pic>
      <p:sp>
        <p:nvSpPr>
          <p:cNvPr id="6" name="TextBox 5">
            <a:extLst>
              <a:ext uri="{FF2B5EF4-FFF2-40B4-BE49-F238E27FC236}">
                <a16:creationId xmlns:a16="http://schemas.microsoft.com/office/drawing/2014/main" id="{46E3E8AA-BA4B-4A5B-B1EC-CF1E54029994}"/>
              </a:ext>
            </a:extLst>
          </p:cNvPr>
          <p:cNvSpPr txBox="1"/>
          <p:nvPr/>
        </p:nvSpPr>
        <p:spPr>
          <a:xfrm>
            <a:off x="7071382" y="3708933"/>
            <a:ext cx="4475748" cy="923330"/>
          </a:xfrm>
          <a:prstGeom prst="rect">
            <a:avLst/>
          </a:prstGeom>
          <a:noFill/>
        </p:spPr>
        <p:txBody>
          <a:bodyPr wrap="square" rtlCol="0">
            <a:spAutoFit/>
          </a:bodyPr>
          <a:lstStyle/>
          <a:p>
            <a:pPr algn="ctr"/>
            <a:r>
              <a:rPr lang="en-US" sz="1800" dirty="0">
                <a:solidFill>
                  <a:schemeClr val="bg1"/>
                </a:solidFill>
              </a:rPr>
              <a:t>We can see below this unit Test output  passed with a green Run and error message</a:t>
            </a:r>
          </a:p>
        </p:txBody>
      </p:sp>
      <p:pic>
        <p:nvPicPr>
          <p:cNvPr id="7" name="Audio 6">
            <a:hlinkClick r:id="" action="ppaction://media"/>
            <a:extLst>
              <a:ext uri="{FF2B5EF4-FFF2-40B4-BE49-F238E27FC236}">
                <a16:creationId xmlns:a16="http://schemas.microsoft.com/office/drawing/2014/main" id="{BFBDFDB1-4F6E-4ECA-9405-5257BD3E88A3}"/>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716"/>
    </mc:Choice>
    <mc:Fallback>
      <p:transition spd="slow" advTm="247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AUTOMATION SUMMARY</a:t>
            </a:r>
            <a:endParaRPr dirty="0"/>
          </a:p>
        </p:txBody>
      </p:sp>
      <p:pic>
        <p:nvPicPr>
          <p:cNvPr id="203" name="Google Shape;203;p9" descr="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title="DevSec Ops Toolchain Diagram"/>
          <p:cNvPicPr preferRelativeResize="0">
            <a:picLocks noGrp="1"/>
          </p:cNvPicPr>
          <p:nvPr>
            <p:ph type="body" idx="1"/>
          </p:nvPr>
        </p:nvPicPr>
        <p:blipFill rotWithShape="1">
          <a:blip r:embed="rId6">
            <a:alphaModFix/>
          </a:blip>
          <a:srcRect/>
          <a:stretch/>
        </p:blipFill>
        <p:spPr>
          <a:xfrm>
            <a:off x="2127250" y="2080427"/>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AAC9E8EE-D60A-4C85-A981-DBD6C164CC16}"/>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841"/>
    </mc:Choice>
    <mc:Fallback>
      <p:transition spd="slow" advTm="188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9B35DD-16B6-4415-A905-CDACA4FC6DBE}">
  <ds:schemaRefs>
    <ds:schemaRef ds:uri="http://schemas.openxmlformats.org/package/2006/metadata/core-properties"/>
    <ds:schemaRef ds:uri="http://purl.org/dc/elements/1.1/"/>
    <ds:schemaRef ds:uri="http://schemas.microsoft.com/office/2006/documentManagement/types"/>
    <ds:schemaRef ds:uri="http://purl.org/dc/terms/"/>
    <ds:schemaRef ds:uri="http://schemas.microsoft.com/office/infopath/2007/PartnerControls"/>
    <ds:schemaRef ds:uri="http://purl.org/dc/dcmitype/"/>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2888</TotalTime>
  <Words>1174</Words>
  <Application>Microsoft Office PowerPoint</Application>
  <PresentationFormat>Widescreen</PresentationFormat>
  <Paragraphs>93</Paragraphs>
  <Slides>14</Slides>
  <Notes>14</Notes>
  <HiddenSlides>0</HiddenSlides>
  <MMClips>14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Century Gothic</vt:lpstr>
      <vt:lpstr>Times New Roman</vt:lpstr>
      <vt:lpstr>Calibri</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Pace</dc:title>
  <dc:creator>Kathy Shields</dc:creator>
  <cp:lastModifiedBy>Bradley Byard</cp:lastModifiedBy>
  <cp:revision>10</cp:revision>
  <dcterms:created xsi:type="dcterms:W3CDTF">2020-08-19T17:59:24Z</dcterms:created>
  <dcterms:modified xsi:type="dcterms:W3CDTF">2021-08-19T23:28:15Z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